
<file path=[Content_Types].xml><?xml version="1.0" encoding="utf-8"?>
<Types xmlns="http://schemas.openxmlformats.org/package/2006/content-types">
  <Default Extension="png" ContentType="image/png"/>
  <Default Extension="jpeg" ContentType="image/jpeg"/>
  <Default Extension="mov" ContentType="video/quicktime"/>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42"/>
  </p:notesMasterIdLst>
  <p:handoutMasterIdLst>
    <p:handoutMasterId r:id="rId43"/>
  </p:handoutMasterIdLst>
  <p:sldIdLst>
    <p:sldId id="303" r:id="rId2"/>
    <p:sldId id="406" r:id="rId3"/>
    <p:sldId id="321" r:id="rId4"/>
    <p:sldId id="336" r:id="rId5"/>
    <p:sldId id="338" r:id="rId6"/>
    <p:sldId id="340" r:id="rId7"/>
    <p:sldId id="330" r:id="rId8"/>
    <p:sldId id="343" r:id="rId9"/>
    <p:sldId id="374" r:id="rId10"/>
    <p:sldId id="373" r:id="rId11"/>
    <p:sldId id="351" r:id="rId12"/>
    <p:sldId id="346" r:id="rId13"/>
    <p:sldId id="359" r:id="rId14"/>
    <p:sldId id="361" r:id="rId15"/>
    <p:sldId id="362" r:id="rId16"/>
    <p:sldId id="363" r:id="rId17"/>
    <p:sldId id="364" r:id="rId18"/>
    <p:sldId id="405" r:id="rId19"/>
    <p:sldId id="396" r:id="rId20"/>
    <p:sldId id="404" r:id="rId21"/>
    <p:sldId id="360" r:id="rId22"/>
    <p:sldId id="366" r:id="rId23"/>
    <p:sldId id="331" r:id="rId24"/>
    <p:sldId id="332" r:id="rId25"/>
    <p:sldId id="375" r:id="rId26"/>
    <p:sldId id="372" r:id="rId27"/>
    <p:sldId id="380" r:id="rId28"/>
    <p:sldId id="371" r:id="rId29"/>
    <p:sldId id="381" r:id="rId30"/>
    <p:sldId id="348" r:id="rId31"/>
    <p:sldId id="382" r:id="rId32"/>
    <p:sldId id="367" r:id="rId33"/>
    <p:sldId id="365" r:id="rId34"/>
    <p:sldId id="383" r:id="rId35"/>
    <p:sldId id="341" r:id="rId36"/>
    <p:sldId id="384" r:id="rId37"/>
    <p:sldId id="386" r:id="rId38"/>
    <p:sldId id="393" r:id="rId39"/>
    <p:sldId id="394" r:id="rId40"/>
    <p:sldId id="329" r:id="rId41"/>
  </p:sldIdLst>
  <p:sldSz cx="12192000" cy="6858000"/>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836"/>
    <p:restoredTop sz="67472"/>
  </p:normalViewPr>
  <p:slideViewPr>
    <p:cSldViewPr snapToGrid="0" snapToObjects="1">
      <p:cViewPr varScale="1">
        <p:scale>
          <a:sx n="127" d="100"/>
          <a:sy n="127" d="100"/>
        </p:scale>
        <p:origin x="712" y="184"/>
      </p:cViewPr>
      <p:guideLst>
        <p:guide orient="horz" pos="2160"/>
        <p:guide pos="3840"/>
      </p:guideLst>
    </p:cSldViewPr>
  </p:slideViewPr>
  <p:notesTextViewPr>
    <p:cViewPr>
      <p:scale>
        <a:sx n="155" d="100"/>
        <a:sy n="155" d="100"/>
      </p:scale>
      <p:origin x="0" y="-768"/>
    </p:cViewPr>
  </p:notesTextViewPr>
  <p:notesViewPr>
    <p:cSldViewPr snapToGrid="0" snapToObjects="1">
      <p:cViewPr varScale="1">
        <p:scale>
          <a:sx n="99" d="100"/>
          <a:sy n="99" d="100"/>
        </p:scale>
        <p:origin x="3160" y="1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handoutMaster" Target="handoutMasters/handout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B4B20FA-5E76-1A4F-BC52-EA1B3B9EDA7F}" type="doc">
      <dgm:prSet loTypeId="urn:microsoft.com/office/officeart/2005/8/layout/orgChart1" loCatId="" qsTypeId="urn:microsoft.com/office/officeart/2005/8/quickstyle/simple3" qsCatId="simple" csTypeId="urn:microsoft.com/office/officeart/2005/8/colors/colorful5" csCatId="colorful" phldr="1"/>
      <dgm:spPr/>
      <dgm:t>
        <a:bodyPr/>
        <a:lstStyle/>
        <a:p>
          <a:endParaRPr lang="en-US"/>
        </a:p>
      </dgm:t>
    </dgm:pt>
    <dgm:pt modelId="{86FC515C-55A7-5947-B472-10D89F0304BE}">
      <dgm:prSet phldrT="[Text]" custT="1"/>
      <dgm:spPr>
        <a:solidFill>
          <a:schemeClr val="accent6">
            <a:lumMod val="40000"/>
            <a:lumOff val="60000"/>
          </a:schemeClr>
        </a:solidFill>
      </dgm:spPr>
      <dgm:t>
        <a:bodyPr/>
        <a:lstStyle/>
        <a:p>
          <a:r>
            <a:rPr lang="en-US" sz="3600" u="sng" dirty="0"/>
            <a:t>T</a:t>
          </a:r>
          <a:r>
            <a:rPr lang="en-US" sz="3600" dirty="0"/>
            <a:t>reatment</a:t>
          </a:r>
          <a:endParaRPr lang="en-US" sz="4000" dirty="0"/>
        </a:p>
      </dgm:t>
    </dgm:pt>
    <dgm:pt modelId="{46F64A8A-38D4-5646-967F-BE75AF04DA6A}" type="parTrans" cxnId="{095D1355-F043-D346-A04B-C1CB3461B889}">
      <dgm:prSet/>
      <dgm:spPr/>
      <dgm:t>
        <a:bodyPr/>
        <a:lstStyle/>
        <a:p>
          <a:endParaRPr lang="en-US"/>
        </a:p>
      </dgm:t>
    </dgm:pt>
    <dgm:pt modelId="{B6E43A60-AFB9-D846-8727-675ACCB1651F}" type="sibTrans" cxnId="{095D1355-F043-D346-A04B-C1CB3461B889}">
      <dgm:prSet/>
      <dgm:spPr/>
      <dgm:t>
        <a:bodyPr/>
        <a:lstStyle/>
        <a:p>
          <a:endParaRPr lang="en-US"/>
        </a:p>
      </dgm:t>
    </dgm:pt>
    <dgm:pt modelId="{01FA2AEC-2F0A-AE4D-81EC-02E834F9D799}">
      <dgm:prSet phldrT="[Text]" custT="1"/>
      <dgm:spPr>
        <a:solidFill>
          <a:schemeClr val="accent6">
            <a:lumMod val="40000"/>
            <a:lumOff val="60000"/>
          </a:schemeClr>
        </a:solidFill>
      </dgm:spPr>
      <dgm:t>
        <a:bodyPr/>
        <a:lstStyle/>
        <a:p>
          <a:r>
            <a:rPr lang="en-US" sz="3600" u="sng" dirty="0"/>
            <a:t>P</a:t>
          </a:r>
          <a:r>
            <a:rPr lang="en-US" sz="3600" dirty="0"/>
            <a:t>ayment</a:t>
          </a:r>
          <a:endParaRPr lang="en-US" sz="4600" dirty="0"/>
        </a:p>
      </dgm:t>
    </dgm:pt>
    <dgm:pt modelId="{CC1C4482-DDFE-B64D-82C2-A757C249EC78}" type="parTrans" cxnId="{D8BE470C-CA4E-BE41-B142-609331B790F3}">
      <dgm:prSet/>
      <dgm:spPr/>
      <dgm:t>
        <a:bodyPr/>
        <a:lstStyle/>
        <a:p>
          <a:endParaRPr lang="en-US"/>
        </a:p>
      </dgm:t>
    </dgm:pt>
    <dgm:pt modelId="{0BFDDF80-0E3E-F34E-8029-BCAAF27F264A}" type="sibTrans" cxnId="{D8BE470C-CA4E-BE41-B142-609331B790F3}">
      <dgm:prSet/>
      <dgm:spPr/>
      <dgm:t>
        <a:bodyPr/>
        <a:lstStyle/>
        <a:p>
          <a:endParaRPr lang="en-US"/>
        </a:p>
      </dgm:t>
    </dgm:pt>
    <dgm:pt modelId="{3915D809-D314-5246-8BE6-6C16D99CEF13}">
      <dgm:prSet phldrT="[Text]" custT="1"/>
      <dgm:spPr>
        <a:solidFill>
          <a:schemeClr val="accent6">
            <a:lumMod val="40000"/>
            <a:lumOff val="60000"/>
          </a:schemeClr>
        </a:solidFill>
      </dgm:spPr>
      <dgm:t>
        <a:bodyPr/>
        <a:lstStyle/>
        <a:p>
          <a:r>
            <a:rPr lang="en-US" sz="3600" u="sng" dirty="0"/>
            <a:t>O</a:t>
          </a:r>
          <a:r>
            <a:rPr lang="en-US" sz="3600" dirty="0"/>
            <a:t>perations</a:t>
          </a:r>
          <a:endParaRPr lang="en-US" sz="4600" dirty="0"/>
        </a:p>
      </dgm:t>
    </dgm:pt>
    <dgm:pt modelId="{36EF03B8-A689-6E40-8973-E955776ACD2A}" type="parTrans" cxnId="{7C7ADFF0-1A76-954E-B1D9-10FB2708B130}">
      <dgm:prSet/>
      <dgm:spPr/>
      <dgm:t>
        <a:bodyPr/>
        <a:lstStyle/>
        <a:p>
          <a:endParaRPr lang="en-US"/>
        </a:p>
      </dgm:t>
    </dgm:pt>
    <dgm:pt modelId="{B54DE803-352F-4347-B5F0-FB3708A3516E}" type="sibTrans" cxnId="{7C7ADFF0-1A76-954E-B1D9-10FB2708B130}">
      <dgm:prSet/>
      <dgm:spPr/>
      <dgm:t>
        <a:bodyPr/>
        <a:lstStyle/>
        <a:p>
          <a:endParaRPr lang="en-US"/>
        </a:p>
      </dgm:t>
    </dgm:pt>
    <dgm:pt modelId="{D8EF3380-5B51-9249-9E91-F4ECDF7BC876}">
      <dgm:prSet phldrT="[Text]" custT="1"/>
      <dgm:spPr>
        <a:noFill/>
      </dgm:spPr>
      <dgm:t>
        <a:bodyPr/>
        <a:lstStyle/>
        <a:p>
          <a:r>
            <a:rPr lang="en-US" sz="4000" dirty="0"/>
            <a:t>Patient Authorization </a:t>
          </a:r>
          <a:r>
            <a:rPr lang="en-US" sz="4000" u="sng" dirty="0"/>
            <a:t>not</a:t>
          </a:r>
          <a:r>
            <a:rPr lang="en-US" sz="4000" dirty="0"/>
            <a:t> Needed</a:t>
          </a:r>
        </a:p>
      </dgm:t>
    </dgm:pt>
    <dgm:pt modelId="{B58B645E-359C-6343-B530-219DB6FCAC72}" type="sibTrans" cxnId="{0699CA7C-8E12-DE4B-93D5-22A2477697BA}">
      <dgm:prSet/>
      <dgm:spPr/>
      <dgm:t>
        <a:bodyPr/>
        <a:lstStyle/>
        <a:p>
          <a:endParaRPr lang="en-US"/>
        </a:p>
      </dgm:t>
    </dgm:pt>
    <dgm:pt modelId="{13214E4D-EE93-684E-B01D-3EE658A5B6C8}" type="parTrans" cxnId="{0699CA7C-8E12-DE4B-93D5-22A2477697BA}">
      <dgm:prSet/>
      <dgm:spPr/>
      <dgm:t>
        <a:bodyPr/>
        <a:lstStyle/>
        <a:p>
          <a:endParaRPr lang="en-US"/>
        </a:p>
      </dgm:t>
    </dgm:pt>
    <dgm:pt modelId="{6C28CAD0-CC5B-AF40-9AAD-8001C380FC5C}" type="pres">
      <dgm:prSet presAssocID="{EB4B20FA-5E76-1A4F-BC52-EA1B3B9EDA7F}" presName="hierChild1" presStyleCnt="0">
        <dgm:presLayoutVars>
          <dgm:orgChart val="1"/>
          <dgm:chPref val="1"/>
          <dgm:dir/>
          <dgm:animOne val="branch"/>
          <dgm:animLvl val="lvl"/>
          <dgm:resizeHandles/>
        </dgm:presLayoutVars>
      </dgm:prSet>
      <dgm:spPr/>
    </dgm:pt>
    <dgm:pt modelId="{278F4F87-F44C-0B41-AA87-2D1BF1E5DBF0}" type="pres">
      <dgm:prSet presAssocID="{D8EF3380-5B51-9249-9E91-F4ECDF7BC876}" presName="hierRoot1" presStyleCnt="0">
        <dgm:presLayoutVars>
          <dgm:hierBranch val="init"/>
        </dgm:presLayoutVars>
      </dgm:prSet>
      <dgm:spPr/>
    </dgm:pt>
    <dgm:pt modelId="{E3776570-699D-7F48-BB21-276D6123C676}" type="pres">
      <dgm:prSet presAssocID="{D8EF3380-5B51-9249-9E91-F4ECDF7BC876}" presName="rootComposite1" presStyleCnt="0"/>
      <dgm:spPr/>
    </dgm:pt>
    <dgm:pt modelId="{AD955045-D854-054D-B714-A7E2D24A7D2D}" type="pres">
      <dgm:prSet presAssocID="{D8EF3380-5B51-9249-9E91-F4ECDF7BC876}" presName="rootText1" presStyleLbl="node0" presStyleIdx="0" presStyleCnt="1" custScaleX="216029" custScaleY="35549">
        <dgm:presLayoutVars>
          <dgm:chPref val="3"/>
        </dgm:presLayoutVars>
      </dgm:prSet>
      <dgm:spPr/>
    </dgm:pt>
    <dgm:pt modelId="{D052C01E-FA22-7B44-90CC-1563530A6D6A}" type="pres">
      <dgm:prSet presAssocID="{D8EF3380-5B51-9249-9E91-F4ECDF7BC876}" presName="rootConnector1" presStyleLbl="node1" presStyleIdx="0" presStyleCnt="0"/>
      <dgm:spPr/>
    </dgm:pt>
    <dgm:pt modelId="{11F4185A-4EA8-3141-9B54-289EF9238F70}" type="pres">
      <dgm:prSet presAssocID="{D8EF3380-5B51-9249-9E91-F4ECDF7BC876}" presName="hierChild2" presStyleCnt="0"/>
      <dgm:spPr/>
    </dgm:pt>
    <dgm:pt modelId="{5B0D52B5-318E-5541-990E-D553E999C8D7}" type="pres">
      <dgm:prSet presAssocID="{46F64A8A-38D4-5646-967F-BE75AF04DA6A}" presName="Name37" presStyleLbl="parChTrans1D2" presStyleIdx="0" presStyleCnt="3"/>
      <dgm:spPr/>
    </dgm:pt>
    <dgm:pt modelId="{9CF82D40-F763-4143-AE53-8B08B9D6AE27}" type="pres">
      <dgm:prSet presAssocID="{86FC515C-55A7-5947-B472-10D89F0304BE}" presName="hierRoot2" presStyleCnt="0">
        <dgm:presLayoutVars>
          <dgm:hierBranch val="init"/>
        </dgm:presLayoutVars>
      </dgm:prSet>
      <dgm:spPr/>
    </dgm:pt>
    <dgm:pt modelId="{A1C6D2BA-ACFD-3C4F-AE2D-C9719742633E}" type="pres">
      <dgm:prSet presAssocID="{86FC515C-55A7-5947-B472-10D89F0304BE}" presName="rootComposite" presStyleCnt="0"/>
      <dgm:spPr/>
    </dgm:pt>
    <dgm:pt modelId="{A1591C4F-5904-004F-B079-83AACC79A6B1}" type="pres">
      <dgm:prSet presAssocID="{86FC515C-55A7-5947-B472-10D89F0304BE}" presName="rootText" presStyleLbl="node2" presStyleIdx="0" presStyleCnt="3" custScaleY="39949">
        <dgm:presLayoutVars>
          <dgm:chPref val="3"/>
        </dgm:presLayoutVars>
      </dgm:prSet>
      <dgm:spPr/>
    </dgm:pt>
    <dgm:pt modelId="{F65A5667-900E-1D4F-B15D-FC7038DFCB1E}" type="pres">
      <dgm:prSet presAssocID="{86FC515C-55A7-5947-B472-10D89F0304BE}" presName="rootConnector" presStyleLbl="node2" presStyleIdx="0" presStyleCnt="3"/>
      <dgm:spPr/>
    </dgm:pt>
    <dgm:pt modelId="{E36D7988-90C9-EB41-8F53-BF94324FCCE6}" type="pres">
      <dgm:prSet presAssocID="{86FC515C-55A7-5947-B472-10D89F0304BE}" presName="hierChild4" presStyleCnt="0"/>
      <dgm:spPr/>
    </dgm:pt>
    <dgm:pt modelId="{5F06B04A-BF3F-1342-91DD-1B37FB3B782A}" type="pres">
      <dgm:prSet presAssocID="{86FC515C-55A7-5947-B472-10D89F0304BE}" presName="hierChild5" presStyleCnt="0"/>
      <dgm:spPr/>
    </dgm:pt>
    <dgm:pt modelId="{135630FA-28B3-1541-BEAB-838290CE9F26}" type="pres">
      <dgm:prSet presAssocID="{CC1C4482-DDFE-B64D-82C2-A757C249EC78}" presName="Name37" presStyleLbl="parChTrans1D2" presStyleIdx="1" presStyleCnt="3"/>
      <dgm:spPr/>
    </dgm:pt>
    <dgm:pt modelId="{B697603C-0894-8E4B-BEEC-EA1A44BB81A2}" type="pres">
      <dgm:prSet presAssocID="{01FA2AEC-2F0A-AE4D-81EC-02E834F9D799}" presName="hierRoot2" presStyleCnt="0">
        <dgm:presLayoutVars>
          <dgm:hierBranch val="init"/>
        </dgm:presLayoutVars>
      </dgm:prSet>
      <dgm:spPr/>
    </dgm:pt>
    <dgm:pt modelId="{F81F6527-C77F-7C44-9663-CBA3B641500E}" type="pres">
      <dgm:prSet presAssocID="{01FA2AEC-2F0A-AE4D-81EC-02E834F9D799}" presName="rootComposite" presStyleCnt="0"/>
      <dgm:spPr/>
    </dgm:pt>
    <dgm:pt modelId="{09D87B32-AE54-CF4B-87D5-3DB49ADF162A}" type="pres">
      <dgm:prSet presAssocID="{01FA2AEC-2F0A-AE4D-81EC-02E834F9D799}" presName="rootText" presStyleLbl="node2" presStyleIdx="1" presStyleCnt="3" custScaleY="39949">
        <dgm:presLayoutVars>
          <dgm:chPref val="3"/>
        </dgm:presLayoutVars>
      </dgm:prSet>
      <dgm:spPr/>
    </dgm:pt>
    <dgm:pt modelId="{83EFE99C-2E6E-A646-937F-F9D864927E62}" type="pres">
      <dgm:prSet presAssocID="{01FA2AEC-2F0A-AE4D-81EC-02E834F9D799}" presName="rootConnector" presStyleLbl="node2" presStyleIdx="1" presStyleCnt="3"/>
      <dgm:spPr/>
    </dgm:pt>
    <dgm:pt modelId="{8DE407FC-323B-7441-8CDF-9C11F377F01E}" type="pres">
      <dgm:prSet presAssocID="{01FA2AEC-2F0A-AE4D-81EC-02E834F9D799}" presName="hierChild4" presStyleCnt="0"/>
      <dgm:spPr/>
    </dgm:pt>
    <dgm:pt modelId="{E78717AD-69E2-3248-86BF-57AD04CF5EFA}" type="pres">
      <dgm:prSet presAssocID="{01FA2AEC-2F0A-AE4D-81EC-02E834F9D799}" presName="hierChild5" presStyleCnt="0"/>
      <dgm:spPr/>
    </dgm:pt>
    <dgm:pt modelId="{14485802-E54B-314E-A223-10ED51523CBE}" type="pres">
      <dgm:prSet presAssocID="{36EF03B8-A689-6E40-8973-E955776ACD2A}" presName="Name37" presStyleLbl="parChTrans1D2" presStyleIdx="2" presStyleCnt="3"/>
      <dgm:spPr/>
    </dgm:pt>
    <dgm:pt modelId="{F8FE9C9D-8D0A-EB4B-8FBA-F62B1920E8C1}" type="pres">
      <dgm:prSet presAssocID="{3915D809-D314-5246-8BE6-6C16D99CEF13}" presName="hierRoot2" presStyleCnt="0">
        <dgm:presLayoutVars>
          <dgm:hierBranch val="init"/>
        </dgm:presLayoutVars>
      </dgm:prSet>
      <dgm:spPr/>
    </dgm:pt>
    <dgm:pt modelId="{4661D2D6-E754-3249-892D-96123F362513}" type="pres">
      <dgm:prSet presAssocID="{3915D809-D314-5246-8BE6-6C16D99CEF13}" presName="rootComposite" presStyleCnt="0"/>
      <dgm:spPr/>
    </dgm:pt>
    <dgm:pt modelId="{00DFAE62-ACF5-964D-9E3F-36A3E9C0D132}" type="pres">
      <dgm:prSet presAssocID="{3915D809-D314-5246-8BE6-6C16D99CEF13}" presName="rootText" presStyleLbl="node2" presStyleIdx="2" presStyleCnt="3" custScaleY="39949">
        <dgm:presLayoutVars>
          <dgm:chPref val="3"/>
        </dgm:presLayoutVars>
      </dgm:prSet>
      <dgm:spPr/>
    </dgm:pt>
    <dgm:pt modelId="{84BC1F8A-A237-CC4B-A944-FBE62604D1D9}" type="pres">
      <dgm:prSet presAssocID="{3915D809-D314-5246-8BE6-6C16D99CEF13}" presName="rootConnector" presStyleLbl="node2" presStyleIdx="2" presStyleCnt="3"/>
      <dgm:spPr/>
    </dgm:pt>
    <dgm:pt modelId="{B765FD9F-2E7C-6348-857D-AE6C729D9C05}" type="pres">
      <dgm:prSet presAssocID="{3915D809-D314-5246-8BE6-6C16D99CEF13}" presName="hierChild4" presStyleCnt="0"/>
      <dgm:spPr/>
    </dgm:pt>
    <dgm:pt modelId="{FB98E8A6-A33B-0142-87DF-A6154C089404}" type="pres">
      <dgm:prSet presAssocID="{3915D809-D314-5246-8BE6-6C16D99CEF13}" presName="hierChild5" presStyleCnt="0"/>
      <dgm:spPr/>
    </dgm:pt>
    <dgm:pt modelId="{5946B3F3-A1D7-E745-B14A-7A59774A3191}" type="pres">
      <dgm:prSet presAssocID="{D8EF3380-5B51-9249-9E91-F4ECDF7BC876}" presName="hierChild3" presStyleCnt="0"/>
      <dgm:spPr/>
    </dgm:pt>
  </dgm:ptLst>
  <dgm:cxnLst>
    <dgm:cxn modelId="{D8BE470C-CA4E-BE41-B142-609331B790F3}" srcId="{D8EF3380-5B51-9249-9E91-F4ECDF7BC876}" destId="{01FA2AEC-2F0A-AE4D-81EC-02E834F9D799}" srcOrd="1" destOrd="0" parTransId="{CC1C4482-DDFE-B64D-82C2-A757C249EC78}" sibTransId="{0BFDDF80-0E3E-F34E-8029-BCAAF27F264A}"/>
    <dgm:cxn modelId="{A0E09029-F734-3C4E-9038-6600B27F3A0F}" type="presOf" srcId="{86FC515C-55A7-5947-B472-10D89F0304BE}" destId="{F65A5667-900E-1D4F-B15D-FC7038DFCB1E}" srcOrd="1" destOrd="0" presId="urn:microsoft.com/office/officeart/2005/8/layout/orgChart1"/>
    <dgm:cxn modelId="{9D6F002F-939A-D846-96C2-F4D813C7D563}" type="presOf" srcId="{D8EF3380-5B51-9249-9E91-F4ECDF7BC876}" destId="{D052C01E-FA22-7B44-90CC-1563530A6D6A}" srcOrd="1" destOrd="0" presId="urn:microsoft.com/office/officeart/2005/8/layout/orgChart1"/>
    <dgm:cxn modelId="{5333CA2F-CCC4-A44F-8EE0-F7DDED838AC7}" type="presOf" srcId="{36EF03B8-A689-6E40-8973-E955776ACD2A}" destId="{14485802-E54B-314E-A223-10ED51523CBE}" srcOrd="0" destOrd="0" presId="urn:microsoft.com/office/officeart/2005/8/layout/orgChart1"/>
    <dgm:cxn modelId="{C5A48F37-DD2F-2845-BD43-F0CD94C3E267}" type="presOf" srcId="{D8EF3380-5B51-9249-9E91-F4ECDF7BC876}" destId="{AD955045-D854-054D-B714-A7E2D24A7D2D}" srcOrd="0" destOrd="0" presId="urn:microsoft.com/office/officeart/2005/8/layout/orgChart1"/>
    <dgm:cxn modelId="{095D1355-F043-D346-A04B-C1CB3461B889}" srcId="{D8EF3380-5B51-9249-9E91-F4ECDF7BC876}" destId="{86FC515C-55A7-5947-B472-10D89F0304BE}" srcOrd="0" destOrd="0" parTransId="{46F64A8A-38D4-5646-967F-BE75AF04DA6A}" sibTransId="{B6E43A60-AFB9-D846-8727-675ACCB1651F}"/>
    <dgm:cxn modelId="{3A8C8B59-87AA-A743-B551-9333E896ED05}" type="presOf" srcId="{CC1C4482-DDFE-B64D-82C2-A757C249EC78}" destId="{135630FA-28B3-1541-BEAB-838290CE9F26}" srcOrd="0" destOrd="0" presId="urn:microsoft.com/office/officeart/2005/8/layout/orgChart1"/>
    <dgm:cxn modelId="{F2BEB25C-ECF5-C34B-ACCA-BB47805993EB}" type="presOf" srcId="{01FA2AEC-2F0A-AE4D-81EC-02E834F9D799}" destId="{83EFE99C-2E6E-A646-937F-F9D864927E62}" srcOrd="1" destOrd="0" presId="urn:microsoft.com/office/officeart/2005/8/layout/orgChart1"/>
    <dgm:cxn modelId="{0699CA7C-8E12-DE4B-93D5-22A2477697BA}" srcId="{EB4B20FA-5E76-1A4F-BC52-EA1B3B9EDA7F}" destId="{D8EF3380-5B51-9249-9E91-F4ECDF7BC876}" srcOrd="0" destOrd="0" parTransId="{13214E4D-EE93-684E-B01D-3EE658A5B6C8}" sibTransId="{B58B645E-359C-6343-B530-219DB6FCAC72}"/>
    <dgm:cxn modelId="{DE066381-1163-EA46-BD34-3A20C6B66A30}" type="presOf" srcId="{3915D809-D314-5246-8BE6-6C16D99CEF13}" destId="{00DFAE62-ACF5-964D-9E3F-36A3E9C0D132}" srcOrd="0" destOrd="0" presId="urn:microsoft.com/office/officeart/2005/8/layout/orgChart1"/>
    <dgm:cxn modelId="{9676F2C0-43F5-0944-A37A-A3E2376B86E8}" type="presOf" srcId="{3915D809-D314-5246-8BE6-6C16D99CEF13}" destId="{84BC1F8A-A237-CC4B-A944-FBE62604D1D9}" srcOrd="1" destOrd="0" presId="urn:microsoft.com/office/officeart/2005/8/layout/orgChart1"/>
    <dgm:cxn modelId="{D8C3D1CC-9545-2245-A4D0-67A617AF3032}" type="presOf" srcId="{EB4B20FA-5E76-1A4F-BC52-EA1B3B9EDA7F}" destId="{6C28CAD0-CC5B-AF40-9AAD-8001C380FC5C}" srcOrd="0" destOrd="0" presId="urn:microsoft.com/office/officeart/2005/8/layout/orgChart1"/>
    <dgm:cxn modelId="{1D52F8DB-6F8D-DF4B-A514-8DAFE3146D4F}" type="presOf" srcId="{01FA2AEC-2F0A-AE4D-81EC-02E834F9D799}" destId="{09D87B32-AE54-CF4B-87D5-3DB49ADF162A}" srcOrd="0" destOrd="0" presId="urn:microsoft.com/office/officeart/2005/8/layout/orgChart1"/>
    <dgm:cxn modelId="{38CF7FEE-F83C-994A-929D-C9D649B504AA}" type="presOf" srcId="{86FC515C-55A7-5947-B472-10D89F0304BE}" destId="{A1591C4F-5904-004F-B079-83AACC79A6B1}" srcOrd="0" destOrd="0" presId="urn:microsoft.com/office/officeart/2005/8/layout/orgChart1"/>
    <dgm:cxn modelId="{7C7ADFF0-1A76-954E-B1D9-10FB2708B130}" srcId="{D8EF3380-5B51-9249-9E91-F4ECDF7BC876}" destId="{3915D809-D314-5246-8BE6-6C16D99CEF13}" srcOrd="2" destOrd="0" parTransId="{36EF03B8-A689-6E40-8973-E955776ACD2A}" sibTransId="{B54DE803-352F-4347-B5F0-FB3708A3516E}"/>
    <dgm:cxn modelId="{09FB28F5-52C5-3742-B408-0D9920645540}" type="presOf" srcId="{46F64A8A-38D4-5646-967F-BE75AF04DA6A}" destId="{5B0D52B5-318E-5541-990E-D553E999C8D7}" srcOrd="0" destOrd="0" presId="urn:microsoft.com/office/officeart/2005/8/layout/orgChart1"/>
    <dgm:cxn modelId="{AE72C0EC-35FA-7A45-9400-80E6B63A1ED0}" type="presParOf" srcId="{6C28CAD0-CC5B-AF40-9AAD-8001C380FC5C}" destId="{278F4F87-F44C-0B41-AA87-2D1BF1E5DBF0}" srcOrd="0" destOrd="0" presId="urn:microsoft.com/office/officeart/2005/8/layout/orgChart1"/>
    <dgm:cxn modelId="{24308389-701E-5741-B9C3-0F145D66A87F}" type="presParOf" srcId="{278F4F87-F44C-0B41-AA87-2D1BF1E5DBF0}" destId="{E3776570-699D-7F48-BB21-276D6123C676}" srcOrd="0" destOrd="0" presId="urn:microsoft.com/office/officeart/2005/8/layout/orgChart1"/>
    <dgm:cxn modelId="{19C6C0B5-157D-F84F-BC0C-5975866AB413}" type="presParOf" srcId="{E3776570-699D-7F48-BB21-276D6123C676}" destId="{AD955045-D854-054D-B714-A7E2D24A7D2D}" srcOrd="0" destOrd="0" presId="urn:microsoft.com/office/officeart/2005/8/layout/orgChart1"/>
    <dgm:cxn modelId="{48B94D6D-81F0-AE41-82D4-E9C795A505DA}" type="presParOf" srcId="{E3776570-699D-7F48-BB21-276D6123C676}" destId="{D052C01E-FA22-7B44-90CC-1563530A6D6A}" srcOrd="1" destOrd="0" presId="urn:microsoft.com/office/officeart/2005/8/layout/orgChart1"/>
    <dgm:cxn modelId="{41073166-20C4-4749-8EB1-652E25BC3563}" type="presParOf" srcId="{278F4F87-F44C-0B41-AA87-2D1BF1E5DBF0}" destId="{11F4185A-4EA8-3141-9B54-289EF9238F70}" srcOrd="1" destOrd="0" presId="urn:microsoft.com/office/officeart/2005/8/layout/orgChart1"/>
    <dgm:cxn modelId="{9B9373E3-992F-6045-9386-A6A5A0D10009}" type="presParOf" srcId="{11F4185A-4EA8-3141-9B54-289EF9238F70}" destId="{5B0D52B5-318E-5541-990E-D553E999C8D7}" srcOrd="0" destOrd="0" presId="urn:microsoft.com/office/officeart/2005/8/layout/orgChart1"/>
    <dgm:cxn modelId="{166298DE-6533-BE4B-B144-8DB235C48141}" type="presParOf" srcId="{11F4185A-4EA8-3141-9B54-289EF9238F70}" destId="{9CF82D40-F763-4143-AE53-8B08B9D6AE27}" srcOrd="1" destOrd="0" presId="urn:microsoft.com/office/officeart/2005/8/layout/orgChart1"/>
    <dgm:cxn modelId="{21166220-EC4E-D845-AAF8-31502012872E}" type="presParOf" srcId="{9CF82D40-F763-4143-AE53-8B08B9D6AE27}" destId="{A1C6D2BA-ACFD-3C4F-AE2D-C9719742633E}" srcOrd="0" destOrd="0" presId="urn:microsoft.com/office/officeart/2005/8/layout/orgChart1"/>
    <dgm:cxn modelId="{5AFB9F9C-C954-7D4E-B64B-6995695FB520}" type="presParOf" srcId="{A1C6D2BA-ACFD-3C4F-AE2D-C9719742633E}" destId="{A1591C4F-5904-004F-B079-83AACC79A6B1}" srcOrd="0" destOrd="0" presId="urn:microsoft.com/office/officeart/2005/8/layout/orgChart1"/>
    <dgm:cxn modelId="{3925A48E-0675-604F-99C6-16ECF7696150}" type="presParOf" srcId="{A1C6D2BA-ACFD-3C4F-AE2D-C9719742633E}" destId="{F65A5667-900E-1D4F-B15D-FC7038DFCB1E}" srcOrd="1" destOrd="0" presId="urn:microsoft.com/office/officeart/2005/8/layout/orgChart1"/>
    <dgm:cxn modelId="{D05BBD53-5420-3347-8F7B-9F0B882B1B56}" type="presParOf" srcId="{9CF82D40-F763-4143-AE53-8B08B9D6AE27}" destId="{E36D7988-90C9-EB41-8F53-BF94324FCCE6}" srcOrd="1" destOrd="0" presId="urn:microsoft.com/office/officeart/2005/8/layout/orgChart1"/>
    <dgm:cxn modelId="{B4F67BA7-A205-174C-91DD-299752363237}" type="presParOf" srcId="{9CF82D40-F763-4143-AE53-8B08B9D6AE27}" destId="{5F06B04A-BF3F-1342-91DD-1B37FB3B782A}" srcOrd="2" destOrd="0" presId="urn:microsoft.com/office/officeart/2005/8/layout/orgChart1"/>
    <dgm:cxn modelId="{E7C18BE0-7455-3242-8C6B-512E3ACBF3F4}" type="presParOf" srcId="{11F4185A-4EA8-3141-9B54-289EF9238F70}" destId="{135630FA-28B3-1541-BEAB-838290CE9F26}" srcOrd="2" destOrd="0" presId="urn:microsoft.com/office/officeart/2005/8/layout/orgChart1"/>
    <dgm:cxn modelId="{08FB775D-AA9A-1042-A371-02C7CE768085}" type="presParOf" srcId="{11F4185A-4EA8-3141-9B54-289EF9238F70}" destId="{B697603C-0894-8E4B-BEEC-EA1A44BB81A2}" srcOrd="3" destOrd="0" presId="urn:microsoft.com/office/officeart/2005/8/layout/orgChart1"/>
    <dgm:cxn modelId="{EDA5FEBA-BAF1-AC48-BF7E-657D3034C991}" type="presParOf" srcId="{B697603C-0894-8E4B-BEEC-EA1A44BB81A2}" destId="{F81F6527-C77F-7C44-9663-CBA3B641500E}" srcOrd="0" destOrd="0" presId="urn:microsoft.com/office/officeart/2005/8/layout/orgChart1"/>
    <dgm:cxn modelId="{289693BC-5C98-AE4B-8145-43C45AE66227}" type="presParOf" srcId="{F81F6527-C77F-7C44-9663-CBA3B641500E}" destId="{09D87B32-AE54-CF4B-87D5-3DB49ADF162A}" srcOrd="0" destOrd="0" presId="urn:microsoft.com/office/officeart/2005/8/layout/orgChart1"/>
    <dgm:cxn modelId="{353620B7-2061-5341-8417-AB6CC8926D11}" type="presParOf" srcId="{F81F6527-C77F-7C44-9663-CBA3B641500E}" destId="{83EFE99C-2E6E-A646-937F-F9D864927E62}" srcOrd="1" destOrd="0" presId="urn:microsoft.com/office/officeart/2005/8/layout/orgChart1"/>
    <dgm:cxn modelId="{00B53836-B9A3-944F-9CAD-EED4F5FA3295}" type="presParOf" srcId="{B697603C-0894-8E4B-BEEC-EA1A44BB81A2}" destId="{8DE407FC-323B-7441-8CDF-9C11F377F01E}" srcOrd="1" destOrd="0" presId="urn:microsoft.com/office/officeart/2005/8/layout/orgChart1"/>
    <dgm:cxn modelId="{CD2DB227-2ABF-9D42-A2F2-F92DFEF88052}" type="presParOf" srcId="{B697603C-0894-8E4B-BEEC-EA1A44BB81A2}" destId="{E78717AD-69E2-3248-86BF-57AD04CF5EFA}" srcOrd="2" destOrd="0" presId="urn:microsoft.com/office/officeart/2005/8/layout/orgChart1"/>
    <dgm:cxn modelId="{32194F0C-9DDC-9B43-B629-C93A662D5B41}" type="presParOf" srcId="{11F4185A-4EA8-3141-9B54-289EF9238F70}" destId="{14485802-E54B-314E-A223-10ED51523CBE}" srcOrd="4" destOrd="0" presId="urn:microsoft.com/office/officeart/2005/8/layout/orgChart1"/>
    <dgm:cxn modelId="{BFE32CAB-5BF3-D74D-A4EA-E3D7ECF86329}" type="presParOf" srcId="{11F4185A-4EA8-3141-9B54-289EF9238F70}" destId="{F8FE9C9D-8D0A-EB4B-8FBA-F62B1920E8C1}" srcOrd="5" destOrd="0" presId="urn:microsoft.com/office/officeart/2005/8/layout/orgChart1"/>
    <dgm:cxn modelId="{66783E18-28BD-084A-BB4B-9480140A16B5}" type="presParOf" srcId="{F8FE9C9D-8D0A-EB4B-8FBA-F62B1920E8C1}" destId="{4661D2D6-E754-3249-892D-96123F362513}" srcOrd="0" destOrd="0" presId="urn:microsoft.com/office/officeart/2005/8/layout/orgChart1"/>
    <dgm:cxn modelId="{515CB584-A3A1-504A-B7EF-0DAB56B37C42}" type="presParOf" srcId="{4661D2D6-E754-3249-892D-96123F362513}" destId="{00DFAE62-ACF5-964D-9E3F-36A3E9C0D132}" srcOrd="0" destOrd="0" presId="urn:microsoft.com/office/officeart/2005/8/layout/orgChart1"/>
    <dgm:cxn modelId="{CDDC6CA1-4D7A-464E-9188-8F813CD0B130}" type="presParOf" srcId="{4661D2D6-E754-3249-892D-96123F362513}" destId="{84BC1F8A-A237-CC4B-A944-FBE62604D1D9}" srcOrd="1" destOrd="0" presId="urn:microsoft.com/office/officeart/2005/8/layout/orgChart1"/>
    <dgm:cxn modelId="{D475100B-1520-D342-B03A-9B1C08F1FC73}" type="presParOf" srcId="{F8FE9C9D-8D0A-EB4B-8FBA-F62B1920E8C1}" destId="{B765FD9F-2E7C-6348-857D-AE6C729D9C05}" srcOrd="1" destOrd="0" presId="urn:microsoft.com/office/officeart/2005/8/layout/orgChart1"/>
    <dgm:cxn modelId="{C7B124E3-F115-0944-B6F2-F92960B9ED88}" type="presParOf" srcId="{F8FE9C9D-8D0A-EB4B-8FBA-F62B1920E8C1}" destId="{FB98E8A6-A33B-0142-87DF-A6154C089404}" srcOrd="2" destOrd="0" presId="urn:microsoft.com/office/officeart/2005/8/layout/orgChart1"/>
    <dgm:cxn modelId="{45A0297C-A364-AF43-A5C7-5722F169A37F}" type="presParOf" srcId="{278F4F87-F44C-0B41-AA87-2D1BF1E5DBF0}" destId="{5946B3F3-A1D7-E745-B14A-7A59774A3191}" srcOrd="2" destOrd="0" presId="urn:microsoft.com/office/officeart/2005/8/layout/orgChar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5E1D560-A744-154A-8731-CD48D5742782}" type="doc">
      <dgm:prSet loTypeId="urn:microsoft.com/office/officeart/2005/8/layout/process1" loCatId="" qsTypeId="urn:microsoft.com/office/officeart/2005/8/quickstyle/simple4" qsCatId="simple" csTypeId="urn:microsoft.com/office/officeart/2005/8/colors/accent0_3" csCatId="mainScheme" phldr="1"/>
      <dgm:spPr/>
    </dgm:pt>
    <dgm:pt modelId="{0D103EE4-FFF1-8448-B16A-C65893BD9999}">
      <dgm:prSet phldrT="[Text]"/>
      <dgm:spPr/>
      <dgm:t>
        <a:bodyPr/>
        <a:lstStyle/>
        <a:p>
          <a:r>
            <a:rPr lang="en-US" dirty="0"/>
            <a:t>Spend a </a:t>
          </a:r>
          <a:r>
            <a:rPr lang="en-US" u="sng" dirty="0"/>
            <a:t>limited </a:t>
          </a:r>
          <a:r>
            <a:rPr lang="en-US" u="none" dirty="0"/>
            <a:t>amount of time </a:t>
          </a:r>
          <a:r>
            <a:rPr lang="en-US" u="sng" dirty="0"/>
            <a:t>actively</a:t>
          </a:r>
          <a:r>
            <a:rPr lang="en-US" dirty="0"/>
            <a:t> looking for the solution</a:t>
          </a:r>
        </a:p>
      </dgm:t>
    </dgm:pt>
    <dgm:pt modelId="{0570FBC4-AC7C-8D4F-8B24-7BA5158E1AFF}" type="parTrans" cxnId="{D1BFC0BA-6FF0-5F43-AAD7-9D56054D2973}">
      <dgm:prSet/>
      <dgm:spPr/>
      <dgm:t>
        <a:bodyPr/>
        <a:lstStyle/>
        <a:p>
          <a:endParaRPr lang="en-US"/>
        </a:p>
      </dgm:t>
    </dgm:pt>
    <dgm:pt modelId="{BDAF3473-E0CA-2E48-BB92-84762A865F59}" type="sibTrans" cxnId="{D1BFC0BA-6FF0-5F43-AAD7-9D56054D2973}">
      <dgm:prSet/>
      <dgm:spPr/>
      <dgm:t>
        <a:bodyPr/>
        <a:lstStyle/>
        <a:p>
          <a:endParaRPr lang="en-US"/>
        </a:p>
      </dgm:t>
    </dgm:pt>
    <dgm:pt modelId="{294ADEA4-C851-1043-BE5E-A4373C8A2084}">
      <dgm:prSet phldrT="[Text]"/>
      <dgm:spPr/>
      <dgm:t>
        <a:bodyPr/>
        <a:lstStyle/>
        <a:p>
          <a:r>
            <a:rPr lang="en-US" dirty="0"/>
            <a:t>Ask for help</a:t>
          </a:r>
        </a:p>
      </dgm:t>
    </dgm:pt>
    <dgm:pt modelId="{74496209-1B06-7A4B-8BB4-BE0D4056D8FC}" type="parTrans" cxnId="{FC6F1EEB-E085-A74D-B53F-EBE1B3CE7B97}">
      <dgm:prSet/>
      <dgm:spPr/>
      <dgm:t>
        <a:bodyPr/>
        <a:lstStyle/>
        <a:p>
          <a:endParaRPr lang="en-US"/>
        </a:p>
      </dgm:t>
    </dgm:pt>
    <dgm:pt modelId="{534B4312-E6CF-2443-984E-E2AF25AE231C}" type="sibTrans" cxnId="{FC6F1EEB-E085-A74D-B53F-EBE1B3CE7B97}">
      <dgm:prSet/>
      <dgm:spPr/>
      <dgm:t>
        <a:bodyPr/>
        <a:lstStyle/>
        <a:p>
          <a:endParaRPr lang="en-US"/>
        </a:p>
      </dgm:t>
    </dgm:pt>
    <dgm:pt modelId="{EA1801E4-CDEA-8E4C-A227-A8410C8B52E9}" type="pres">
      <dgm:prSet presAssocID="{D5E1D560-A744-154A-8731-CD48D5742782}" presName="Name0" presStyleCnt="0">
        <dgm:presLayoutVars>
          <dgm:dir/>
          <dgm:resizeHandles val="exact"/>
        </dgm:presLayoutVars>
      </dgm:prSet>
      <dgm:spPr/>
    </dgm:pt>
    <dgm:pt modelId="{2677B3CB-B032-F546-A603-E462CD3FD292}" type="pres">
      <dgm:prSet presAssocID="{0D103EE4-FFF1-8448-B16A-C65893BD9999}" presName="node" presStyleLbl="node1" presStyleIdx="0" presStyleCnt="2">
        <dgm:presLayoutVars>
          <dgm:bulletEnabled val="1"/>
        </dgm:presLayoutVars>
      </dgm:prSet>
      <dgm:spPr/>
    </dgm:pt>
    <dgm:pt modelId="{EAE5AE4B-51ED-1044-B120-204CE3E495F4}" type="pres">
      <dgm:prSet presAssocID="{BDAF3473-E0CA-2E48-BB92-84762A865F59}" presName="sibTrans" presStyleLbl="sibTrans2D1" presStyleIdx="0" presStyleCnt="1"/>
      <dgm:spPr/>
    </dgm:pt>
    <dgm:pt modelId="{EAC86501-3729-FB47-98F9-7CCBDF3CB164}" type="pres">
      <dgm:prSet presAssocID="{BDAF3473-E0CA-2E48-BB92-84762A865F59}" presName="connectorText" presStyleLbl="sibTrans2D1" presStyleIdx="0" presStyleCnt="1"/>
      <dgm:spPr/>
    </dgm:pt>
    <dgm:pt modelId="{346F3ED3-A260-EE44-ADF1-9EC2B876AAD8}" type="pres">
      <dgm:prSet presAssocID="{294ADEA4-C851-1043-BE5E-A4373C8A2084}" presName="node" presStyleLbl="node1" presStyleIdx="1" presStyleCnt="2">
        <dgm:presLayoutVars>
          <dgm:bulletEnabled val="1"/>
        </dgm:presLayoutVars>
      </dgm:prSet>
      <dgm:spPr/>
    </dgm:pt>
  </dgm:ptLst>
  <dgm:cxnLst>
    <dgm:cxn modelId="{DC366619-2351-E045-83DF-1A40B98D7DF6}" type="presOf" srcId="{0D103EE4-FFF1-8448-B16A-C65893BD9999}" destId="{2677B3CB-B032-F546-A603-E462CD3FD292}" srcOrd="0" destOrd="0" presId="urn:microsoft.com/office/officeart/2005/8/layout/process1"/>
    <dgm:cxn modelId="{85DCDE83-C99D-424F-823B-72044E99C93B}" type="presOf" srcId="{D5E1D560-A744-154A-8731-CD48D5742782}" destId="{EA1801E4-CDEA-8E4C-A227-A8410C8B52E9}" srcOrd="0" destOrd="0" presId="urn:microsoft.com/office/officeart/2005/8/layout/process1"/>
    <dgm:cxn modelId="{3734FC8D-CCD6-4A4C-B2F1-60E14984D915}" type="presOf" srcId="{BDAF3473-E0CA-2E48-BB92-84762A865F59}" destId="{EAC86501-3729-FB47-98F9-7CCBDF3CB164}" srcOrd="1" destOrd="0" presId="urn:microsoft.com/office/officeart/2005/8/layout/process1"/>
    <dgm:cxn modelId="{D1BFC0BA-6FF0-5F43-AAD7-9D56054D2973}" srcId="{D5E1D560-A744-154A-8731-CD48D5742782}" destId="{0D103EE4-FFF1-8448-B16A-C65893BD9999}" srcOrd="0" destOrd="0" parTransId="{0570FBC4-AC7C-8D4F-8B24-7BA5158E1AFF}" sibTransId="{BDAF3473-E0CA-2E48-BB92-84762A865F59}"/>
    <dgm:cxn modelId="{CFAFD0D6-1C55-D044-B1F8-6754564A3DD9}" type="presOf" srcId="{BDAF3473-E0CA-2E48-BB92-84762A865F59}" destId="{EAE5AE4B-51ED-1044-B120-204CE3E495F4}" srcOrd="0" destOrd="0" presId="urn:microsoft.com/office/officeart/2005/8/layout/process1"/>
    <dgm:cxn modelId="{2D61A9E6-402C-3645-BA66-A5BC9BABD529}" type="presOf" srcId="{294ADEA4-C851-1043-BE5E-A4373C8A2084}" destId="{346F3ED3-A260-EE44-ADF1-9EC2B876AAD8}" srcOrd="0" destOrd="0" presId="urn:microsoft.com/office/officeart/2005/8/layout/process1"/>
    <dgm:cxn modelId="{FC6F1EEB-E085-A74D-B53F-EBE1B3CE7B97}" srcId="{D5E1D560-A744-154A-8731-CD48D5742782}" destId="{294ADEA4-C851-1043-BE5E-A4373C8A2084}" srcOrd="1" destOrd="0" parTransId="{74496209-1B06-7A4B-8BB4-BE0D4056D8FC}" sibTransId="{534B4312-E6CF-2443-984E-E2AF25AE231C}"/>
    <dgm:cxn modelId="{C774216F-EF46-8B46-B45D-C3AA0D616CFE}" type="presParOf" srcId="{EA1801E4-CDEA-8E4C-A227-A8410C8B52E9}" destId="{2677B3CB-B032-F546-A603-E462CD3FD292}" srcOrd="0" destOrd="0" presId="urn:microsoft.com/office/officeart/2005/8/layout/process1"/>
    <dgm:cxn modelId="{A9482051-672F-7D45-9BDC-3D04B774D9F2}" type="presParOf" srcId="{EA1801E4-CDEA-8E4C-A227-A8410C8B52E9}" destId="{EAE5AE4B-51ED-1044-B120-204CE3E495F4}" srcOrd="1" destOrd="0" presId="urn:microsoft.com/office/officeart/2005/8/layout/process1"/>
    <dgm:cxn modelId="{E060D351-EB5D-4A44-AB57-A47E1F101421}" type="presParOf" srcId="{EAE5AE4B-51ED-1044-B120-204CE3E495F4}" destId="{EAC86501-3729-FB47-98F9-7CCBDF3CB164}" srcOrd="0" destOrd="0" presId="urn:microsoft.com/office/officeart/2005/8/layout/process1"/>
    <dgm:cxn modelId="{E6C47752-F37A-6F42-963F-208DCBAF791E}" type="presParOf" srcId="{EA1801E4-CDEA-8E4C-A227-A8410C8B52E9}" destId="{346F3ED3-A260-EE44-ADF1-9EC2B876AAD8}" srcOrd="2"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485802-E54B-314E-A223-10ED51523CBE}">
      <dsp:nvSpPr>
        <dsp:cNvPr id="0" name=""/>
        <dsp:cNvSpPr/>
      </dsp:nvSpPr>
      <dsp:spPr>
        <a:xfrm>
          <a:off x="5470357" y="1691486"/>
          <a:ext cx="3870317" cy="671708"/>
        </a:xfrm>
        <a:custGeom>
          <a:avLst/>
          <a:gdLst/>
          <a:ahLst/>
          <a:cxnLst/>
          <a:rect l="0" t="0" r="0" b="0"/>
          <a:pathLst>
            <a:path>
              <a:moveTo>
                <a:pt x="0" y="0"/>
              </a:moveTo>
              <a:lnTo>
                <a:pt x="0" y="335854"/>
              </a:lnTo>
              <a:lnTo>
                <a:pt x="3870317" y="335854"/>
              </a:lnTo>
              <a:lnTo>
                <a:pt x="3870317" y="671708"/>
              </a:lnTo>
            </a:path>
          </a:pathLst>
        </a:custGeom>
        <a:noFill/>
        <a:ln w="15875"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35630FA-28B3-1541-BEAB-838290CE9F26}">
      <dsp:nvSpPr>
        <dsp:cNvPr id="0" name=""/>
        <dsp:cNvSpPr/>
      </dsp:nvSpPr>
      <dsp:spPr>
        <a:xfrm>
          <a:off x="5424637" y="1691486"/>
          <a:ext cx="91440" cy="671708"/>
        </a:xfrm>
        <a:custGeom>
          <a:avLst/>
          <a:gdLst/>
          <a:ahLst/>
          <a:cxnLst/>
          <a:rect l="0" t="0" r="0" b="0"/>
          <a:pathLst>
            <a:path>
              <a:moveTo>
                <a:pt x="45720" y="0"/>
              </a:moveTo>
              <a:lnTo>
                <a:pt x="45720" y="671708"/>
              </a:lnTo>
            </a:path>
          </a:pathLst>
        </a:custGeom>
        <a:noFill/>
        <a:ln w="15875"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B0D52B5-318E-5541-990E-D553E999C8D7}">
      <dsp:nvSpPr>
        <dsp:cNvPr id="0" name=""/>
        <dsp:cNvSpPr/>
      </dsp:nvSpPr>
      <dsp:spPr>
        <a:xfrm>
          <a:off x="1600039" y="1691486"/>
          <a:ext cx="3870317" cy="671708"/>
        </a:xfrm>
        <a:custGeom>
          <a:avLst/>
          <a:gdLst/>
          <a:ahLst/>
          <a:cxnLst/>
          <a:rect l="0" t="0" r="0" b="0"/>
          <a:pathLst>
            <a:path>
              <a:moveTo>
                <a:pt x="3870317" y="0"/>
              </a:moveTo>
              <a:lnTo>
                <a:pt x="3870317" y="335854"/>
              </a:lnTo>
              <a:lnTo>
                <a:pt x="0" y="335854"/>
              </a:lnTo>
              <a:lnTo>
                <a:pt x="0" y="671708"/>
              </a:lnTo>
            </a:path>
          </a:pathLst>
        </a:custGeom>
        <a:noFill/>
        <a:ln w="15875"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D955045-D854-054D-B714-A7E2D24A7D2D}">
      <dsp:nvSpPr>
        <dsp:cNvPr id="0" name=""/>
        <dsp:cNvSpPr/>
      </dsp:nvSpPr>
      <dsp:spPr>
        <a:xfrm>
          <a:off x="2015394" y="1122949"/>
          <a:ext cx="6909925" cy="568536"/>
        </a:xfrm>
        <a:prstGeom prst="rect">
          <a:avLst/>
        </a:prstGeom>
        <a:no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5400" tIns="25400" rIns="25400" bIns="25400" numCol="1" spcCol="1270" anchor="ctr" anchorCtr="0">
          <a:noAutofit/>
        </a:bodyPr>
        <a:lstStyle/>
        <a:p>
          <a:pPr marL="0" lvl="0" indent="0" algn="ctr" defTabSz="1778000">
            <a:lnSpc>
              <a:spcPct val="90000"/>
            </a:lnSpc>
            <a:spcBef>
              <a:spcPct val="0"/>
            </a:spcBef>
            <a:spcAft>
              <a:spcPct val="35000"/>
            </a:spcAft>
            <a:buNone/>
          </a:pPr>
          <a:r>
            <a:rPr lang="en-US" sz="4000" kern="1200" dirty="0"/>
            <a:t>Patient Authorization </a:t>
          </a:r>
          <a:r>
            <a:rPr lang="en-US" sz="4000" u="sng" kern="1200" dirty="0"/>
            <a:t>not</a:t>
          </a:r>
          <a:r>
            <a:rPr lang="en-US" sz="4000" kern="1200" dirty="0"/>
            <a:t> Needed</a:t>
          </a:r>
        </a:p>
      </dsp:txBody>
      <dsp:txXfrm>
        <a:off x="2015394" y="1122949"/>
        <a:ext cx="6909925" cy="568536"/>
      </dsp:txXfrm>
    </dsp:sp>
    <dsp:sp modelId="{A1591C4F-5904-004F-B079-83AACC79A6B1}">
      <dsp:nvSpPr>
        <dsp:cNvPr id="0" name=""/>
        <dsp:cNvSpPr/>
      </dsp:nvSpPr>
      <dsp:spPr>
        <a:xfrm>
          <a:off x="734" y="2363194"/>
          <a:ext cx="3198609" cy="638906"/>
        </a:xfrm>
        <a:prstGeom prst="rect">
          <a:avLst/>
        </a:prstGeom>
        <a:solidFill>
          <a:schemeClr val="accent6">
            <a:lumMod val="40000"/>
            <a:lumOff val="6000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2860" tIns="22860" rIns="22860" bIns="22860" numCol="1" spcCol="1270" anchor="ctr" anchorCtr="0">
          <a:noAutofit/>
        </a:bodyPr>
        <a:lstStyle/>
        <a:p>
          <a:pPr marL="0" lvl="0" indent="0" algn="ctr" defTabSz="1600200">
            <a:lnSpc>
              <a:spcPct val="90000"/>
            </a:lnSpc>
            <a:spcBef>
              <a:spcPct val="0"/>
            </a:spcBef>
            <a:spcAft>
              <a:spcPct val="35000"/>
            </a:spcAft>
            <a:buNone/>
          </a:pPr>
          <a:r>
            <a:rPr lang="en-US" sz="3600" u="sng" kern="1200" dirty="0"/>
            <a:t>T</a:t>
          </a:r>
          <a:r>
            <a:rPr lang="en-US" sz="3600" kern="1200" dirty="0"/>
            <a:t>reatment</a:t>
          </a:r>
          <a:endParaRPr lang="en-US" sz="4000" kern="1200" dirty="0"/>
        </a:p>
      </dsp:txBody>
      <dsp:txXfrm>
        <a:off x="734" y="2363194"/>
        <a:ext cx="3198609" cy="638906"/>
      </dsp:txXfrm>
    </dsp:sp>
    <dsp:sp modelId="{09D87B32-AE54-CF4B-87D5-3DB49ADF162A}">
      <dsp:nvSpPr>
        <dsp:cNvPr id="0" name=""/>
        <dsp:cNvSpPr/>
      </dsp:nvSpPr>
      <dsp:spPr>
        <a:xfrm>
          <a:off x="3871052" y="2363194"/>
          <a:ext cx="3198609" cy="638906"/>
        </a:xfrm>
        <a:prstGeom prst="rect">
          <a:avLst/>
        </a:prstGeom>
        <a:solidFill>
          <a:schemeClr val="accent6">
            <a:lumMod val="40000"/>
            <a:lumOff val="6000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2860" tIns="22860" rIns="22860" bIns="22860" numCol="1" spcCol="1270" anchor="ctr" anchorCtr="0">
          <a:noAutofit/>
        </a:bodyPr>
        <a:lstStyle/>
        <a:p>
          <a:pPr marL="0" lvl="0" indent="0" algn="ctr" defTabSz="1600200">
            <a:lnSpc>
              <a:spcPct val="90000"/>
            </a:lnSpc>
            <a:spcBef>
              <a:spcPct val="0"/>
            </a:spcBef>
            <a:spcAft>
              <a:spcPct val="35000"/>
            </a:spcAft>
            <a:buNone/>
          </a:pPr>
          <a:r>
            <a:rPr lang="en-US" sz="3600" u="sng" kern="1200" dirty="0"/>
            <a:t>P</a:t>
          </a:r>
          <a:r>
            <a:rPr lang="en-US" sz="3600" kern="1200" dirty="0"/>
            <a:t>ayment</a:t>
          </a:r>
          <a:endParaRPr lang="en-US" sz="4600" kern="1200" dirty="0"/>
        </a:p>
      </dsp:txBody>
      <dsp:txXfrm>
        <a:off x="3871052" y="2363194"/>
        <a:ext cx="3198609" cy="638906"/>
      </dsp:txXfrm>
    </dsp:sp>
    <dsp:sp modelId="{00DFAE62-ACF5-964D-9E3F-36A3E9C0D132}">
      <dsp:nvSpPr>
        <dsp:cNvPr id="0" name=""/>
        <dsp:cNvSpPr/>
      </dsp:nvSpPr>
      <dsp:spPr>
        <a:xfrm>
          <a:off x="7741370" y="2363194"/>
          <a:ext cx="3198609" cy="638906"/>
        </a:xfrm>
        <a:prstGeom prst="rect">
          <a:avLst/>
        </a:prstGeom>
        <a:solidFill>
          <a:schemeClr val="accent6">
            <a:lumMod val="40000"/>
            <a:lumOff val="6000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2860" tIns="22860" rIns="22860" bIns="22860" numCol="1" spcCol="1270" anchor="ctr" anchorCtr="0">
          <a:noAutofit/>
        </a:bodyPr>
        <a:lstStyle/>
        <a:p>
          <a:pPr marL="0" lvl="0" indent="0" algn="ctr" defTabSz="1600200">
            <a:lnSpc>
              <a:spcPct val="90000"/>
            </a:lnSpc>
            <a:spcBef>
              <a:spcPct val="0"/>
            </a:spcBef>
            <a:spcAft>
              <a:spcPct val="35000"/>
            </a:spcAft>
            <a:buNone/>
          </a:pPr>
          <a:r>
            <a:rPr lang="en-US" sz="3600" u="sng" kern="1200" dirty="0"/>
            <a:t>O</a:t>
          </a:r>
          <a:r>
            <a:rPr lang="en-US" sz="3600" kern="1200" dirty="0"/>
            <a:t>perations</a:t>
          </a:r>
          <a:endParaRPr lang="en-US" sz="4600" kern="1200" dirty="0"/>
        </a:p>
      </dsp:txBody>
      <dsp:txXfrm>
        <a:off x="7741370" y="2363194"/>
        <a:ext cx="3198609" cy="63890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77B3CB-B032-F546-A603-E462CD3FD292}">
      <dsp:nvSpPr>
        <dsp:cNvPr id="0" name=""/>
        <dsp:cNvSpPr/>
      </dsp:nvSpPr>
      <dsp:spPr>
        <a:xfrm>
          <a:off x="1587" y="1693730"/>
          <a:ext cx="3385343" cy="2031206"/>
        </a:xfrm>
        <a:prstGeom prst="roundRect">
          <a:avLst>
            <a:gd name="adj" fmla="val 10000"/>
          </a:avLst>
        </a:prstGeom>
        <a:gradFill rotWithShape="0">
          <a:gsLst>
            <a:gs pos="0">
              <a:schemeClr val="dk2">
                <a:hueOff val="0"/>
                <a:satOff val="0"/>
                <a:lumOff val="0"/>
                <a:alphaOff val="0"/>
                <a:tint val="100000"/>
                <a:shade val="85000"/>
                <a:satMod val="100000"/>
                <a:lumMod val="100000"/>
              </a:schemeClr>
            </a:gs>
            <a:gs pos="100000">
              <a:schemeClr val="dk2">
                <a:hueOff val="0"/>
                <a:satOff val="0"/>
                <a:lumOff val="0"/>
                <a:alphaOff val="0"/>
                <a:tint val="90000"/>
                <a:shade val="100000"/>
                <a:satMod val="150000"/>
                <a:lumMod val="100000"/>
              </a:schemeClr>
            </a:gs>
          </a:gsLst>
          <a:path path="circle">
            <a:fillToRect l="100000" t="100000" r="100000" b="100000"/>
          </a:path>
        </a:gradFill>
        <a:ln>
          <a:noFill/>
        </a:ln>
        <a:effectLst>
          <a:outerShdw blurRad="50800" dist="12700" dir="5400000" algn="ctr"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kern="1200" dirty="0"/>
            <a:t>Spend a </a:t>
          </a:r>
          <a:r>
            <a:rPr lang="en-US" sz="3300" u="sng" kern="1200" dirty="0"/>
            <a:t>limited </a:t>
          </a:r>
          <a:r>
            <a:rPr lang="en-US" sz="3300" u="none" kern="1200" dirty="0"/>
            <a:t>amount of time </a:t>
          </a:r>
          <a:r>
            <a:rPr lang="en-US" sz="3300" u="sng" kern="1200" dirty="0"/>
            <a:t>actively</a:t>
          </a:r>
          <a:r>
            <a:rPr lang="en-US" sz="3300" kern="1200" dirty="0"/>
            <a:t> looking for the solution</a:t>
          </a:r>
        </a:p>
      </dsp:txBody>
      <dsp:txXfrm>
        <a:off x="61079" y="1753222"/>
        <a:ext cx="3266359" cy="1912222"/>
      </dsp:txXfrm>
    </dsp:sp>
    <dsp:sp modelId="{EAE5AE4B-51ED-1044-B120-204CE3E495F4}">
      <dsp:nvSpPr>
        <dsp:cNvPr id="0" name=""/>
        <dsp:cNvSpPr/>
      </dsp:nvSpPr>
      <dsp:spPr>
        <a:xfrm>
          <a:off x="3725465" y="2289550"/>
          <a:ext cx="717692" cy="839565"/>
        </a:xfrm>
        <a:prstGeom prst="rightArrow">
          <a:avLst>
            <a:gd name="adj1" fmla="val 60000"/>
            <a:gd name="adj2" fmla="val 50000"/>
          </a:avLst>
        </a:prstGeom>
        <a:gradFill rotWithShape="0">
          <a:gsLst>
            <a:gs pos="0">
              <a:schemeClr val="dk2">
                <a:tint val="60000"/>
                <a:hueOff val="0"/>
                <a:satOff val="0"/>
                <a:lumOff val="0"/>
                <a:alphaOff val="0"/>
                <a:tint val="100000"/>
                <a:shade val="85000"/>
                <a:satMod val="100000"/>
                <a:lumMod val="100000"/>
              </a:schemeClr>
            </a:gs>
            <a:gs pos="100000">
              <a:schemeClr val="dk2">
                <a:tint val="60000"/>
                <a:hueOff val="0"/>
                <a:satOff val="0"/>
                <a:lumOff val="0"/>
                <a:alphaOff val="0"/>
                <a:tint val="90000"/>
                <a:shade val="100000"/>
                <a:satMod val="150000"/>
                <a:lumMod val="100000"/>
              </a:schemeClr>
            </a:gs>
          </a:gsLst>
          <a:path path="circle">
            <a:fillToRect l="100000" t="100000" r="100000" b="100000"/>
          </a:path>
        </a:gradFill>
        <a:ln>
          <a:noFill/>
        </a:ln>
        <a:effectLst>
          <a:outerShdw blurRad="50800" dist="12700" dir="5400000" algn="ctr"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200150">
            <a:lnSpc>
              <a:spcPct val="90000"/>
            </a:lnSpc>
            <a:spcBef>
              <a:spcPct val="0"/>
            </a:spcBef>
            <a:spcAft>
              <a:spcPct val="35000"/>
            </a:spcAft>
            <a:buNone/>
          </a:pPr>
          <a:endParaRPr lang="en-US" sz="2700" kern="1200"/>
        </a:p>
      </dsp:txBody>
      <dsp:txXfrm>
        <a:off x="3725465" y="2457463"/>
        <a:ext cx="502384" cy="503739"/>
      </dsp:txXfrm>
    </dsp:sp>
    <dsp:sp modelId="{346F3ED3-A260-EE44-ADF1-9EC2B876AAD8}">
      <dsp:nvSpPr>
        <dsp:cNvPr id="0" name=""/>
        <dsp:cNvSpPr/>
      </dsp:nvSpPr>
      <dsp:spPr>
        <a:xfrm>
          <a:off x="4741068" y="1693730"/>
          <a:ext cx="3385343" cy="2031206"/>
        </a:xfrm>
        <a:prstGeom prst="roundRect">
          <a:avLst>
            <a:gd name="adj" fmla="val 10000"/>
          </a:avLst>
        </a:prstGeom>
        <a:gradFill rotWithShape="0">
          <a:gsLst>
            <a:gs pos="0">
              <a:schemeClr val="dk2">
                <a:hueOff val="0"/>
                <a:satOff val="0"/>
                <a:lumOff val="0"/>
                <a:alphaOff val="0"/>
                <a:tint val="100000"/>
                <a:shade val="85000"/>
                <a:satMod val="100000"/>
                <a:lumMod val="100000"/>
              </a:schemeClr>
            </a:gs>
            <a:gs pos="100000">
              <a:schemeClr val="dk2">
                <a:hueOff val="0"/>
                <a:satOff val="0"/>
                <a:lumOff val="0"/>
                <a:alphaOff val="0"/>
                <a:tint val="90000"/>
                <a:shade val="100000"/>
                <a:satMod val="150000"/>
                <a:lumMod val="100000"/>
              </a:schemeClr>
            </a:gs>
          </a:gsLst>
          <a:path path="circle">
            <a:fillToRect l="100000" t="100000" r="100000" b="100000"/>
          </a:path>
        </a:gradFill>
        <a:ln>
          <a:noFill/>
        </a:ln>
        <a:effectLst>
          <a:outerShdw blurRad="50800" dist="12700" dir="5400000" algn="ctr"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kern="1200" dirty="0"/>
            <a:t>Ask for help</a:t>
          </a:r>
        </a:p>
      </dsp:txBody>
      <dsp:txXfrm>
        <a:off x="4800560" y="1753222"/>
        <a:ext cx="3266359" cy="1912222"/>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5179484" y="0"/>
            <a:ext cx="3962400" cy="344091"/>
          </a:xfrm>
          <a:prstGeom prst="rect">
            <a:avLst/>
          </a:prstGeom>
        </p:spPr>
        <p:txBody>
          <a:bodyPr vert="horz" lIns="91440" tIns="45720" rIns="91440" bIns="45720" rtlCol="0"/>
          <a:lstStyle>
            <a:lvl1pPr algn="r">
              <a:defRPr sz="1200"/>
            </a:lvl1pPr>
          </a:lstStyle>
          <a:p>
            <a:fld id="{88389790-147C-7748-A8A1-65FAC8A20F72}" type="datetimeFigureOut">
              <a:rPr lang="en-US" smtClean="0"/>
              <a:t>7/13/19</a:t>
            </a:fld>
            <a:endParaRPr lang="en-US"/>
          </a:p>
        </p:txBody>
      </p:sp>
      <p:sp>
        <p:nvSpPr>
          <p:cNvPr id="4" name="Footer Placeholder 3"/>
          <p:cNvSpPr>
            <a:spLocks noGrp="1"/>
          </p:cNvSpPr>
          <p:nvPr>
            <p:ph type="ftr" sz="quarter" idx="2"/>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5179484" y="6513910"/>
            <a:ext cx="3962400" cy="344090"/>
          </a:xfrm>
          <a:prstGeom prst="rect">
            <a:avLst/>
          </a:prstGeom>
        </p:spPr>
        <p:txBody>
          <a:bodyPr vert="horz" lIns="91440" tIns="45720" rIns="91440" bIns="45720" rtlCol="0" anchor="b"/>
          <a:lstStyle>
            <a:lvl1pPr algn="r">
              <a:defRPr sz="1200"/>
            </a:lvl1pPr>
          </a:lstStyle>
          <a:p>
            <a:fld id="{31187C3C-3B4A-A94C-9469-5678414FBFB8}" type="slidenum">
              <a:rPr lang="en-US" smtClean="0"/>
              <a:t>‹#›</a:t>
            </a:fld>
            <a:endParaRPr lang="en-US"/>
          </a:p>
        </p:txBody>
      </p:sp>
    </p:spTree>
    <p:extLst>
      <p:ext uri="{BB962C8B-B14F-4D97-AF65-F5344CB8AC3E}">
        <p14:creationId xmlns:p14="http://schemas.microsoft.com/office/powerpoint/2010/main" val="8209896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48CB77B6-7185-9642-B594-FCD5D893C7A0}" type="datetimeFigureOut">
              <a:rPr lang="en-US" smtClean="0"/>
              <a:t>7/13/19</a:t>
            </a:fld>
            <a:endParaRPr lang="en-US"/>
          </a:p>
        </p:txBody>
      </p:sp>
      <p:sp>
        <p:nvSpPr>
          <p:cNvPr id="4" name="Slide Image Placeholder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0A193586-FEB5-7C43-8F44-7EFAE4EECA28}" type="slidenum">
              <a:rPr lang="en-US" smtClean="0"/>
              <a:t>‹#›</a:t>
            </a:fld>
            <a:endParaRPr lang="en-US"/>
          </a:p>
        </p:txBody>
      </p:sp>
    </p:spTree>
    <p:extLst>
      <p:ext uri="{BB962C8B-B14F-4D97-AF65-F5344CB8AC3E}">
        <p14:creationId xmlns:p14="http://schemas.microsoft.com/office/powerpoint/2010/main" val="2811076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Welcome back</a:t>
            </a:r>
          </a:p>
        </p:txBody>
      </p:sp>
      <p:sp>
        <p:nvSpPr>
          <p:cNvPr id="4" name="Slide Number Placeholder 3"/>
          <p:cNvSpPr>
            <a:spLocks noGrp="1"/>
          </p:cNvSpPr>
          <p:nvPr>
            <p:ph type="sldNum" sz="quarter" idx="10"/>
          </p:nvPr>
        </p:nvSpPr>
        <p:spPr/>
        <p:txBody>
          <a:bodyPr/>
          <a:lstStyle/>
          <a:p>
            <a:fld id="{DD65BEC1-91A9-F040-80A2-A1EC33E8D6DB}"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14429181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be using the </a:t>
            </a:r>
            <a:r>
              <a:rPr lang="en-US" dirty="0" err="1"/>
              <a:t>readr</a:t>
            </a:r>
            <a:r>
              <a:rPr lang="en-US" dirty="0"/>
              <a:t> package, which is part of the </a:t>
            </a:r>
            <a:r>
              <a:rPr lang="en-US" dirty="0" err="1"/>
              <a:t>tidyverse</a:t>
            </a:r>
            <a:r>
              <a:rPr lang="en-US" dirty="0"/>
              <a:t>, to</a:t>
            </a:r>
            <a:r>
              <a:rPr lang="en-US" baseline="0" dirty="0"/>
              <a:t> read a CSV file. </a:t>
            </a:r>
          </a:p>
          <a:p>
            <a:endParaRPr lang="en-US" baseline="0" dirty="0"/>
          </a:p>
          <a:p>
            <a:r>
              <a:rPr lang="en-US" baseline="0" dirty="0"/>
              <a:t>Remember that to load a package you use the </a:t>
            </a:r>
            <a:r>
              <a:rPr lang="en-US" b="1" baseline="0" dirty="0"/>
              <a:t>library() </a:t>
            </a:r>
            <a:r>
              <a:rPr lang="en-US" b="0" baseline="0" dirty="0"/>
              <a:t>command. In this case you’ll want to load the </a:t>
            </a:r>
            <a:r>
              <a:rPr lang="en-US" b="0" baseline="0" dirty="0" err="1"/>
              <a:t>readr</a:t>
            </a:r>
            <a:r>
              <a:rPr lang="en-US" b="0" baseline="0" dirty="0"/>
              <a:t> package.</a:t>
            </a:r>
          </a:p>
          <a:p>
            <a:endParaRPr lang="en-US" b="0" baseline="0" dirty="0"/>
          </a:p>
          <a:p>
            <a:r>
              <a:rPr lang="en-US" b="0" baseline="0" dirty="0"/>
              <a:t>* It’s also OK to load the </a:t>
            </a:r>
            <a:r>
              <a:rPr lang="en-US" b="1" baseline="0" dirty="0" err="1"/>
              <a:t>tidyverse</a:t>
            </a:r>
            <a:r>
              <a:rPr lang="en-US" b="0" baseline="0" dirty="0"/>
              <a:t> package. The </a:t>
            </a:r>
            <a:r>
              <a:rPr lang="en-US" b="0" baseline="0" dirty="0" err="1"/>
              <a:t>tidyverse</a:t>
            </a:r>
            <a:r>
              <a:rPr lang="en-US" b="0" baseline="0" dirty="0"/>
              <a:t> package is what's called a *meta-package*. A meta-package doesn't actually contain any data or functions by itself but rather makes R pull in a predefined set of other packages. So running library(</a:t>
            </a:r>
            <a:r>
              <a:rPr lang="en-US" b="0" baseline="0" dirty="0" err="1"/>
              <a:t>tidyverse</a:t>
            </a:r>
            <a:r>
              <a:rPr lang="en-US" b="0" baseline="0" dirty="0"/>
              <a:t>) loads </a:t>
            </a:r>
            <a:r>
              <a:rPr lang="en-US" b="0" baseline="0" dirty="0" err="1"/>
              <a:t>readr</a:t>
            </a:r>
            <a:r>
              <a:rPr lang="en-US" b="0" baseline="0" dirty="0"/>
              <a:t> and a couple of other packages that frequently used together for data analysis and visualization.</a:t>
            </a:r>
          </a:p>
        </p:txBody>
      </p:sp>
      <p:sp>
        <p:nvSpPr>
          <p:cNvPr id="4" name="Slide Number Placeholder 3"/>
          <p:cNvSpPr>
            <a:spLocks noGrp="1"/>
          </p:cNvSpPr>
          <p:nvPr>
            <p:ph type="sldNum" sz="quarter" idx="10"/>
          </p:nvPr>
        </p:nvSpPr>
        <p:spPr/>
        <p:txBody>
          <a:bodyPr/>
          <a:lstStyle/>
          <a:p>
            <a:fld id="{0A193586-FEB5-7C43-8F44-7EFAE4EECA28}" type="slidenum">
              <a:rPr lang="en-US" smtClean="0"/>
              <a:t>11</a:t>
            </a:fld>
            <a:endParaRPr lang="en-US"/>
          </a:p>
        </p:txBody>
      </p:sp>
    </p:spTree>
    <p:extLst>
      <p:ext uri="{BB962C8B-B14F-4D97-AF65-F5344CB8AC3E}">
        <p14:creationId xmlns:p14="http://schemas.microsoft.com/office/powerpoint/2010/main" val="16956223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a:t>
            </a:r>
            <a:r>
              <a:rPr lang="en-US" baseline="0" dirty="0"/>
              <a:t> import CSV files using the </a:t>
            </a:r>
            <a:r>
              <a:rPr lang="en-US" baseline="0" dirty="0" err="1"/>
              <a:t>read_csv</a:t>
            </a:r>
            <a:r>
              <a:rPr lang="en-US" baseline="0" dirty="0"/>
              <a:t>() function. Here is a template for how to use the </a:t>
            </a:r>
            <a:r>
              <a:rPr lang="en-US" baseline="0" dirty="0" err="1"/>
              <a:t>read_csv</a:t>
            </a:r>
            <a:r>
              <a:rPr lang="en-US" baseline="0" dirty="0"/>
              <a:t> function to create a data frame object from a CSV file. You start with the name of a data frame object then you have this left-ward arrow then </a:t>
            </a:r>
            <a:r>
              <a:rPr lang="en-US" baseline="0" dirty="0" err="1"/>
              <a:t>read_csv</a:t>
            </a:r>
            <a:r>
              <a:rPr lang="en-US" baseline="0" dirty="0"/>
              <a:t> and then the file name in parentheses. </a:t>
            </a:r>
          </a:p>
        </p:txBody>
      </p:sp>
      <p:sp>
        <p:nvSpPr>
          <p:cNvPr id="4" name="Slide Number Placeholder 3"/>
          <p:cNvSpPr>
            <a:spLocks noGrp="1"/>
          </p:cNvSpPr>
          <p:nvPr>
            <p:ph type="sldNum" sz="quarter" idx="10"/>
          </p:nvPr>
        </p:nvSpPr>
        <p:spPr/>
        <p:txBody>
          <a:bodyPr/>
          <a:lstStyle/>
          <a:p>
            <a:fld id="{0A193586-FEB5-7C43-8F44-7EFAE4EECA28}" type="slidenum">
              <a:rPr lang="en-US" smtClean="0"/>
              <a:t>12</a:t>
            </a:fld>
            <a:endParaRPr lang="en-US"/>
          </a:p>
        </p:txBody>
      </p:sp>
    </p:spTree>
    <p:extLst>
      <p:ext uri="{BB962C8B-B14F-4D97-AF65-F5344CB8AC3E}">
        <p14:creationId xmlns:p14="http://schemas.microsoft.com/office/powerpoint/2010/main" val="14072388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baseline="0" dirty="0"/>
              <a:t>This code construct is exceedingly common in R, so I want to spend a few minutes exploring it.</a:t>
            </a:r>
          </a:p>
          <a:p>
            <a:pPr marL="171450" indent="-171450">
              <a:buFontTx/>
              <a:buChar char="-"/>
            </a:pPr>
            <a:endParaRPr lang="en-US" baseline="0" dirty="0"/>
          </a:p>
          <a:p>
            <a:pPr marL="171450" indent="-171450">
              <a:buFontTx/>
              <a:buChar char="-"/>
            </a:pPr>
            <a:r>
              <a:rPr lang="en-US" baseline="0" dirty="0" err="1"/>
              <a:t>read_csv</a:t>
            </a:r>
            <a:r>
              <a:rPr lang="en-US" baseline="0" dirty="0"/>
              <a:t>() is a function. Remember that functions are defined in packages. We loaded the </a:t>
            </a:r>
            <a:r>
              <a:rPr lang="en-US" baseline="0" dirty="0" err="1"/>
              <a:t>readr</a:t>
            </a:r>
            <a:r>
              <a:rPr lang="en-US" baseline="0" dirty="0"/>
              <a:t> package (which is part of the </a:t>
            </a:r>
            <a:r>
              <a:rPr lang="en-US" baseline="0" dirty="0" err="1"/>
              <a:t>tidyverse</a:t>
            </a:r>
            <a:r>
              <a:rPr lang="en-US" baseline="0" dirty="0"/>
              <a:t> set of packages) to be able to use the </a:t>
            </a:r>
            <a:r>
              <a:rPr lang="en-US" baseline="0" dirty="0" err="1"/>
              <a:t>read_csv</a:t>
            </a:r>
            <a:r>
              <a:rPr lang="en-US" baseline="0" dirty="0"/>
              <a:t> function. </a:t>
            </a:r>
          </a:p>
          <a:p>
            <a:pPr marL="171450" indent="-171450">
              <a:buFontTx/>
              <a:buChar char="-"/>
            </a:pPr>
            <a:endParaRPr lang="en-US" baseline="0" dirty="0"/>
          </a:p>
          <a:p>
            <a:pPr marL="171450" indent="-171450">
              <a:buFontTx/>
              <a:buChar char="-"/>
            </a:pPr>
            <a:r>
              <a:rPr lang="en-US" baseline="0" dirty="0"/>
              <a:t>You all remember functions from calculus. It’s something that takes an input, say an ‘x’ value and returns an output, say a ’y’ value. Functions in computer programming also take input and return outputs. But the inputs and outputs here are objects that exist within the context of a programming language. For </a:t>
            </a:r>
            <a:r>
              <a:rPr lang="en-US" baseline="0" dirty="0" err="1"/>
              <a:t>read_csv</a:t>
            </a:r>
            <a:r>
              <a:rPr lang="en-US" baseline="0" dirty="0"/>
              <a:t>, the input is a the file name of a CSV file; and the output is a data frame with the contents of the file.</a:t>
            </a: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13</a:t>
            </a:fld>
            <a:endParaRPr lang="en-US"/>
          </a:p>
        </p:txBody>
      </p:sp>
    </p:spTree>
    <p:extLst>
      <p:ext uri="{BB962C8B-B14F-4D97-AF65-F5344CB8AC3E}">
        <p14:creationId xmlns:p14="http://schemas.microsoft.com/office/powerpoint/2010/main" val="3509377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The input that goes</a:t>
            </a:r>
            <a:r>
              <a:rPr lang="en-US" baseline="0" dirty="0"/>
              <a:t> into a function is called an </a:t>
            </a:r>
            <a:r>
              <a:rPr lang="en-US" u="sng" baseline="0" dirty="0"/>
              <a:t>argument</a:t>
            </a:r>
            <a:r>
              <a:rPr lang="en-US" baseline="0" dirty="0"/>
              <a:t>. The argument to a function gets put in parentheses.</a:t>
            </a:r>
          </a:p>
          <a:p>
            <a:pPr marL="628650" lvl="1" indent="-171450">
              <a:buFontTx/>
              <a:buChar char="-"/>
            </a:pPr>
            <a:endParaRPr lang="en-US" baseline="0" dirty="0"/>
          </a:p>
          <a:p>
            <a:pPr marL="171450" lvl="0" indent="-171450">
              <a:buFontTx/>
              <a:buChar char="-"/>
            </a:pPr>
            <a:r>
              <a:rPr lang="en-US" baseline="0" dirty="0"/>
              <a:t>A function can have zero, one, or many arguments. If there is more than one argument, you’d use commas to separate them. We’ll see examples of that later.</a:t>
            </a: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14</a:t>
            </a:fld>
            <a:endParaRPr lang="en-US"/>
          </a:p>
        </p:txBody>
      </p:sp>
    </p:spTree>
    <p:extLst>
      <p:ext uri="{BB962C8B-B14F-4D97-AF65-F5344CB8AC3E}">
        <p14:creationId xmlns:p14="http://schemas.microsoft.com/office/powerpoint/2010/main" val="10534810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So again, </a:t>
            </a:r>
            <a:r>
              <a:rPr lang="en-US" dirty="0" err="1"/>
              <a:t>read_csv</a:t>
            </a:r>
            <a:r>
              <a:rPr lang="en-US" dirty="0"/>
              <a:t> outputs a data frame, but we want to *capture* that data frame inside of a named object.</a:t>
            </a:r>
            <a:r>
              <a:rPr lang="en-US" baseline="0" dirty="0"/>
              <a:t> The reason is that we want to hand that object to other functions so they can do other stuff with it, for example, summarize or visualize the data in it. </a:t>
            </a:r>
          </a:p>
        </p:txBody>
      </p:sp>
      <p:sp>
        <p:nvSpPr>
          <p:cNvPr id="4" name="Slide Number Placeholder 3"/>
          <p:cNvSpPr>
            <a:spLocks noGrp="1"/>
          </p:cNvSpPr>
          <p:nvPr>
            <p:ph type="sldNum" sz="quarter" idx="10"/>
          </p:nvPr>
        </p:nvSpPr>
        <p:spPr/>
        <p:txBody>
          <a:bodyPr/>
          <a:lstStyle/>
          <a:p>
            <a:fld id="{0A193586-FEB5-7C43-8F44-7EFAE4EECA28}" type="slidenum">
              <a:rPr lang="en-US" smtClean="0"/>
              <a:t>15</a:t>
            </a:fld>
            <a:endParaRPr lang="en-US"/>
          </a:p>
        </p:txBody>
      </p:sp>
    </p:spTree>
    <p:extLst>
      <p:ext uri="{BB962C8B-B14F-4D97-AF65-F5344CB8AC3E}">
        <p14:creationId xmlns:p14="http://schemas.microsoft.com/office/powerpoint/2010/main" val="18882729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To put the output of the </a:t>
            </a:r>
            <a:r>
              <a:rPr lang="en-US" dirty="0" err="1"/>
              <a:t>read_csv</a:t>
            </a:r>
            <a:r>
              <a:rPr lang="en-US" dirty="0"/>
              <a:t> function into a named</a:t>
            </a:r>
            <a:r>
              <a:rPr lang="en-US" baseline="0" dirty="0"/>
              <a:t> object, you use the assignment operator. </a:t>
            </a:r>
          </a:p>
          <a:p>
            <a:pPr marL="171450" indent="-171450">
              <a:buFontTx/>
              <a:buChar char="-"/>
            </a:pPr>
            <a:endParaRPr lang="en-US" baseline="0" dirty="0"/>
          </a:p>
          <a:p>
            <a:pPr marL="171450" indent="-171450">
              <a:buFontTx/>
              <a:buChar char="-"/>
            </a:pPr>
            <a:r>
              <a:rPr lang="en-US" baseline="0" dirty="0"/>
              <a:t>The assignment operator is a smaller-than followed by a dash or minus and looks kind of like an arrow pointing left. It’s usually read as “gets.”</a:t>
            </a: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16</a:t>
            </a:fld>
            <a:endParaRPr lang="en-US"/>
          </a:p>
        </p:txBody>
      </p:sp>
    </p:spTree>
    <p:extLst>
      <p:ext uri="{BB962C8B-B14F-4D97-AF65-F5344CB8AC3E}">
        <p14:creationId xmlns:p14="http://schemas.microsoft.com/office/powerpoint/2010/main" val="8958988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a:t>
            </a:r>
            <a:r>
              <a:rPr lang="en-US" baseline="0" dirty="0"/>
              <a:t> for example in this line of code the object </a:t>
            </a:r>
            <a:r>
              <a:rPr lang="en-US" baseline="0" dirty="0" err="1"/>
              <a:t>test_df</a:t>
            </a:r>
            <a:r>
              <a:rPr lang="en-US" baseline="0" dirty="0"/>
              <a:t> gets a data frame created by </a:t>
            </a:r>
            <a:r>
              <a:rPr lang="en-US" baseline="0" dirty="0" err="1"/>
              <a:t>read_csv</a:t>
            </a:r>
            <a:r>
              <a:rPr lang="en-US" baseline="0" dirty="0"/>
              <a:t> as it reads a file named </a:t>
            </a:r>
            <a:r>
              <a:rPr lang="en-US" baseline="0" dirty="0" err="1"/>
              <a:t>test_data.csv</a:t>
            </a:r>
            <a:r>
              <a:rPr lang="en-US" baseline="0" dirty="0"/>
              <a:t>.</a:t>
            </a:r>
          </a:p>
          <a:p>
            <a:endParaRPr lang="en-US" baseline="0" dirty="0"/>
          </a:p>
          <a:p>
            <a:r>
              <a:rPr lang="en-US" baseline="0" dirty="0"/>
              <a:t>The line reads “</a:t>
            </a:r>
            <a:r>
              <a:rPr lang="en-US" baseline="0" dirty="0" err="1"/>
              <a:t>test_df</a:t>
            </a:r>
            <a:r>
              <a:rPr lang="en-US" baseline="0" dirty="0"/>
              <a:t> gets </a:t>
            </a:r>
            <a:r>
              <a:rPr lang="en-US" baseline="0" dirty="0" err="1"/>
              <a:t>read_csv</a:t>
            </a:r>
            <a:r>
              <a:rPr lang="en-US" baseline="0" dirty="0"/>
              <a:t> of </a:t>
            </a:r>
            <a:r>
              <a:rPr lang="en-US" baseline="0" dirty="0" err="1"/>
              <a:t>test_data.csv</a:t>
            </a:r>
            <a:r>
              <a:rPr lang="en-US" baseline="0" dirty="0"/>
              <a:t>.”</a:t>
            </a:r>
          </a:p>
          <a:p>
            <a:endParaRPr lang="en-US" baseline="0" dirty="0"/>
          </a:p>
          <a:p>
            <a:r>
              <a:rPr lang="en-US" baseline="0" dirty="0"/>
              <a:t>You might notice that one of the objects is put in quotes and the other one isn't. </a:t>
            </a:r>
          </a:p>
          <a:p>
            <a:r>
              <a:rPr lang="en-US" baseline="0" dirty="0"/>
              <a:t>To be honest, quotes can be confusing. Names of objects such as data frames don't get quotes. In contrast, literal file names are always put in quotes.</a:t>
            </a: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17</a:t>
            </a:fld>
            <a:endParaRPr lang="en-US"/>
          </a:p>
        </p:txBody>
      </p:sp>
    </p:spTree>
    <p:extLst>
      <p:ext uri="{BB962C8B-B14F-4D97-AF65-F5344CB8AC3E}">
        <p14:creationId xmlns:p14="http://schemas.microsoft.com/office/powerpoint/2010/main" val="17276755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might have also noted that we created a new named object, </a:t>
            </a:r>
            <a:r>
              <a:rPr lang="en-US" dirty="0" err="1"/>
              <a:t>test_df</a:t>
            </a:r>
            <a:r>
              <a:rPr lang="en-US" dirty="0"/>
              <a:t>, and ask yourself, how should I decide how to name things. </a:t>
            </a:r>
          </a:p>
          <a:p>
            <a:endParaRPr lang="en-US" dirty="0"/>
          </a:p>
          <a:p>
            <a:r>
              <a:rPr lang="en-US" dirty="0"/>
              <a:t>…</a:t>
            </a:r>
          </a:p>
          <a:p>
            <a:endParaRPr lang="en-US" dirty="0"/>
          </a:p>
          <a:p>
            <a:r>
              <a:rPr lang="en-US" dirty="0"/>
              <a:t>If you have something that represents patient names, …</a:t>
            </a:r>
          </a:p>
          <a:p>
            <a:endParaRPr lang="en-US" dirty="0"/>
          </a:p>
          <a:p>
            <a:r>
              <a:rPr lang="en-US" dirty="0"/>
              <a:t>I personally recommend keeping all of your object names (data frames and columns of data frames) all lower case, with underscores between words, like </a:t>
            </a:r>
            <a:r>
              <a:rPr lang="en-US" dirty="0" err="1"/>
              <a:t>patient_name</a:t>
            </a:r>
            <a:r>
              <a:rPr lang="en-US" dirty="0"/>
              <a:t>. Also try to stay consistent. </a:t>
            </a:r>
          </a:p>
        </p:txBody>
      </p:sp>
      <p:sp>
        <p:nvSpPr>
          <p:cNvPr id="4" name="Slide Number Placeholder 3"/>
          <p:cNvSpPr>
            <a:spLocks noGrp="1"/>
          </p:cNvSpPr>
          <p:nvPr>
            <p:ph type="sldNum" sz="quarter" idx="5"/>
          </p:nvPr>
        </p:nvSpPr>
        <p:spPr/>
        <p:txBody>
          <a:bodyPr/>
          <a:lstStyle/>
          <a:p>
            <a:fld id="{0A193586-FEB5-7C43-8F44-7EFAE4EECA28}" type="slidenum">
              <a:rPr lang="en-US" smtClean="0"/>
              <a:t>18</a:t>
            </a:fld>
            <a:endParaRPr lang="en-US"/>
          </a:p>
        </p:txBody>
      </p:sp>
    </p:spTree>
    <p:extLst>
      <p:ext uri="{BB962C8B-B14F-4D97-AF65-F5344CB8AC3E}">
        <p14:creationId xmlns:p14="http://schemas.microsoft.com/office/powerpoint/2010/main" val="365980100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19</a:t>
            </a:fld>
            <a:endParaRPr lang="en-US"/>
          </a:p>
        </p:txBody>
      </p:sp>
    </p:spTree>
    <p:extLst>
      <p:ext uri="{BB962C8B-B14F-4D97-AF65-F5344CB8AC3E}">
        <p14:creationId xmlns:p14="http://schemas.microsoft.com/office/powerpoint/2010/main" val="36944688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t>Does everyone see this screen when logged in?</a:t>
            </a:r>
          </a:p>
        </p:txBody>
      </p:sp>
      <p:sp>
        <p:nvSpPr>
          <p:cNvPr id="4" name="Slide Number Placeholder 3"/>
          <p:cNvSpPr>
            <a:spLocks noGrp="1"/>
          </p:cNvSpPr>
          <p:nvPr>
            <p:ph type="sldNum" sz="quarter" idx="5"/>
          </p:nvPr>
        </p:nvSpPr>
        <p:spPr/>
        <p:txBody>
          <a:bodyPr/>
          <a:lstStyle/>
          <a:p>
            <a:fld id="{0A193586-FEB5-7C43-8F44-7EFAE4EECA28}" type="slidenum">
              <a:rPr lang="en-US" smtClean="0"/>
              <a:t>20</a:t>
            </a:fld>
            <a:endParaRPr lang="en-US"/>
          </a:p>
        </p:txBody>
      </p:sp>
    </p:spTree>
    <p:extLst>
      <p:ext uri="{BB962C8B-B14F-4D97-AF65-F5344CB8AC3E}">
        <p14:creationId xmlns:p14="http://schemas.microsoft.com/office/powerpoint/2010/main" val="28824984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2</a:t>
            </a:fld>
            <a:endParaRPr lang="en-US"/>
          </a:p>
        </p:txBody>
      </p:sp>
    </p:spTree>
    <p:extLst>
      <p:ext uri="{BB962C8B-B14F-4D97-AF65-F5344CB8AC3E}">
        <p14:creationId xmlns:p14="http://schemas.microsoft.com/office/powerpoint/2010/main" val="4506189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importing Excel files, we load the </a:t>
            </a:r>
            <a:r>
              <a:rPr lang="en-US" dirty="0" err="1"/>
              <a:t>readxl</a:t>
            </a:r>
            <a:r>
              <a:rPr lang="en-US" dirty="0"/>
              <a:t> package using the command library(</a:t>
            </a:r>
            <a:r>
              <a:rPr lang="en-US" dirty="0" err="1"/>
              <a:t>readxl</a:t>
            </a:r>
            <a:r>
              <a:rPr lang="en-US" dirty="0"/>
              <a:t>).</a:t>
            </a:r>
          </a:p>
        </p:txBody>
      </p:sp>
      <p:sp>
        <p:nvSpPr>
          <p:cNvPr id="4" name="Slide Number Placeholder 3"/>
          <p:cNvSpPr>
            <a:spLocks noGrp="1"/>
          </p:cNvSpPr>
          <p:nvPr>
            <p:ph type="sldNum" sz="quarter" idx="5"/>
          </p:nvPr>
        </p:nvSpPr>
        <p:spPr/>
        <p:txBody>
          <a:bodyPr/>
          <a:lstStyle/>
          <a:p>
            <a:fld id="{0A193586-FEB5-7C43-8F44-7EFAE4EECA28}" type="slidenum">
              <a:rPr lang="en-US" smtClean="0"/>
              <a:t>21</a:t>
            </a:fld>
            <a:endParaRPr lang="en-US"/>
          </a:p>
        </p:txBody>
      </p:sp>
    </p:spTree>
    <p:extLst>
      <p:ext uri="{BB962C8B-B14F-4D97-AF65-F5344CB8AC3E}">
        <p14:creationId xmlns:p14="http://schemas.microsoft.com/office/powerpoint/2010/main" val="19738473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function for importing an Excel file is called </a:t>
            </a:r>
            <a:r>
              <a:rPr lang="en-US" dirty="0" err="1"/>
              <a:t>read_excel</a:t>
            </a:r>
            <a:r>
              <a:rPr lang="en-US" dirty="0"/>
              <a:t>. It works exactly like the </a:t>
            </a:r>
            <a:r>
              <a:rPr lang="en-US" dirty="0" err="1"/>
              <a:t>read_csv</a:t>
            </a:r>
            <a:r>
              <a:rPr lang="en-US" dirty="0"/>
              <a:t> function.</a:t>
            </a:r>
          </a:p>
        </p:txBody>
      </p:sp>
      <p:sp>
        <p:nvSpPr>
          <p:cNvPr id="4" name="Slide Number Placeholder 3"/>
          <p:cNvSpPr>
            <a:spLocks noGrp="1"/>
          </p:cNvSpPr>
          <p:nvPr>
            <p:ph type="sldNum" sz="quarter" idx="10"/>
          </p:nvPr>
        </p:nvSpPr>
        <p:spPr/>
        <p:txBody>
          <a:bodyPr/>
          <a:lstStyle/>
          <a:p>
            <a:fld id="{0A193586-FEB5-7C43-8F44-7EFAE4EECA28}" type="slidenum">
              <a:rPr lang="en-US" smtClean="0"/>
              <a:t>22</a:t>
            </a:fld>
            <a:endParaRPr lang="en-US"/>
          </a:p>
        </p:txBody>
      </p:sp>
    </p:spTree>
    <p:extLst>
      <p:ext uri="{BB962C8B-B14F-4D97-AF65-F5344CB8AC3E}">
        <p14:creationId xmlns:p14="http://schemas.microsoft.com/office/powerpoint/2010/main" val="2493523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A193586-FEB5-7C43-8F44-7EFAE4EECA28}" type="slidenum">
              <a:rPr lang="en-US" smtClean="0"/>
              <a:t>23</a:t>
            </a:fld>
            <a:endParaRPr lang="en-US"/>
          </a:p>
        </p:txBody>
      </p:sp>
    </p:spTree>
    <p:extLst>
      <p:ext uri="{BB962C8B-B14F-4D97-AF65-F5344CB8AC3E}">
        <p14:creationId xmlns:p14="http://schemas.microsoft.com/office/powerpoint/2010/main" val="240582465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24</a:t>
            </a:fld>
            <a:endParaRPr lang="en-US"/>
          </a:p>
        </p:txBody>
      </p:sp>
    </p:spTree>
    <p:extLst>
      <p:ext uri="{BB962C8B-B14F-4D97-AF65-F5344CB8AC3E}">
        <p14:creationId xmlns:p14="http://schemas.microsoft.com/office/powerpoint/2010/main" val="80098845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This</a:t>
            </a:r>
            <a:r>
              <a:rPr lang="en-US" baseline="0" dirty="0"/>
              <a:t> is such an important topic that I want to spend a little bit of time sharing with you what I think is the best approach.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This is the first overnight clinical pathology call I got back in July of 2014</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 one of our oncologists informs me that there's a new acute leukemia patient, and there is a flow cytometry tube</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 so I called the clinician and asked how I could help, and he said, I just wanted to let the lab know.</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 The problem is, that I was the lab, and I didn't know what to do with that information. So I looked up the patient, reviewed the resident survival guide, and tried find a relevant SOP, but didn't really get anywhere. </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 After about 10 minutes, I ended up calling my </a:t>
            </a:r>
            <a:r>
              <a:rPr lang="en-US" baseline="0" dirty="0" err="1"/>
              <a:t>hemepath</a:t>
            </a:r>
            <a:r>
              <a:rPr lang="en-US" baseline="0" dirty="0"/>
              <a:t> attending, told him everything I had learned about the patient and the situation, and he was able to walk me through what to do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I think that on CP call, learning happens when you spend a </a:t>
            </a:r>
            <a:r>
              <a:rPr lang="en-US" u="sng" baseline="0" dirty="0"/>
              <a:t>limited</a:t>
            </a:r>
            <a:r>
              <a:rPr lang="en-US" baseline="0" dirty="0"/>
              <a:t> amount of time </a:t>
            </a:r>
            <a:r>
              <a:rPr lang="en-US" u="sng" baseline="0" dirty="0"/>
              <a:t>actively</a:t>
            </a:r>
            <a:r>
              <a:rPr lang="en-US" baseline="0" dirty="0"/>
              <a:t> looking for the answer and then asking for help.</a:t>
            </a:r>
          </a:p>
        </p:txBody>
      </p:sp>
      <p:sp>
        <p:nvSpPr>
          <p:cNvPr id="4" name="Slide Number Placeholder 3"/>
          <p:cNvSpPr>
            <a:spLocks noGrp="1"/>
          </p:cNvSpPr>
          <p:nvPr>
            <p:ph type="sldNum" sz="quarter" idx="10"/>
          </p:nvPr>
        </p:nvSpPr>
        <p:spPr/>
        <p:txBody>
          <a:bodyPr/>
          <a:lstStyle/>
          <a:p>
            <a:fld id="{0A193586-FEB5-7C43-8F44-7EFAE4EECA28}" type="slidenum">
              <a:rPr lang="en-US" smtClean="0"/>
              <a:t>25</a:t>
            </a:fld>
            <a:endParaRPr lang="en-US"/>
          </a:p>
        </p:txBody>
      </p:sp>
    </p:spTree>
    <p:extLst>
      <p:ext uri="{BB962C8B-B14F-4D97-AF65-F5344CB8AC3E}">
        <p14:creationId xmlns:p14="http://schemas.microsoft.com/office/powerpoint/2010/main" val="187721464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a:t>
            </a:r>
            <a:r>
              <a:rPr lang="en-US" baseline="0" dirty="0"/>
              <a:t> propose a similar approach to getting un-stuck with coding. Spend a </a:t>
            </a:r>
            <a:r>
              <a:rPr lang="en-US" u="sng" baseline="0" dirty="0"/>
              <a:t>limited</a:t>
            </a:r>
            <a:r>
              <a:rPr lang="en-US" baseline="0" dirty="0"/>
              <a:t> amount of time </a:t>
            </a:r>
            <a:r>
              <a:rPr lang="en-US" u="sng" baseline="0" dirty="0"/>
              <a:t>actively</a:t>
            </a:r>
            <a:r>
              <a:rPr lang="en-US" baseline="0" dirty="0"/>
              <a:t> looking for the solution, and then ask for help.</a:t>
            </a:r>
          </a:p>
          <a:p>
            <a:endParaRPr lang="en-US" baseline="0" dirty="0"/>
          </a:p>
          <a:p>
            <a:r>
              <a:rPr lang="en-US" baseline="0" dirty="0"/>
              <a:t>This process is so fundamental to programming that most programmers don’t even realize that this is what they’re doing all day long. Getting stuck with an error and dealing with it is at the core of the iterative coding process.</a:t>
            </a:r>
          </a:p>
        </p:txBody>
      </p:sp>
      <p:sp>
        <p:nvSpPr>
          <p:cNvPr id="4" name="Slide Number Placeholder 3"/>
          <p:cNvSpPr>
            <a:spLocks noGrp="1"/>
          </p:cNvSpPr>
          <p:nvPr>
            <p:ph type="sldNum" sz="quarter" idx="10"/>
          </p:nvPr>
        </p:nvSpPr>
        <p:spPr/>
        <p:txBody>
          <a:bodyPr/>
          <a:lstStyle/>
          <a:p>
            <a:fld id="{0A193586-FEB5-7C43-8F44-7EFAE4EECA28}" type="slidenum">
              <a:rPr lang="en-US" smtClean="0"/>
              <a:t>26</a:t>
            </a:fld>
            <a:endParaRPr lang="en-US"/>
          </a:p>
        </p:txBody>
      </p:sp>
    </p:spTree>
    <p:extLst>
      <p:ext uri="{BB962C8B-B14F-4D97-AF65-F5344CB8AC3E}">
        <p14:creationId xmlns:p14="http://schemas.microsoft.com/office/powerpoint/2010/main" val="114199268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two common scenarios for getting stuck programming, and there is a process that I'd like you to think of to deal with them. </a:t>
            </a:r>
          </a:p>
          <a:p>
            <a:endParaRPr lang="en-US" dirty="0"/>
          </a:p>
          <a:p>
            <a:r>
              <a:rPr lang="en-US" dirty="0"/>
              <a:t>The first scenario is that you write some code and get an unexpected result or error message.</a:t>
            </a:r>
          </a:p>
          <a:p>
            <a:endParaRPr lang="en-US" dirty="0"/>
          </a:p>
          <a:p>
            <a:r>
              <a:rPr lang="en-US" dirty="0"/>
              <a:t>An </a:t>
            </a:r>
            <a:r>
              <a:rPr lang="en-US" dirty="0" err="1"/>
              <a:t>idiosyncracy</a:t>
            </a:r>
            <a:r>
              <a:rPr lang="en-US" dirty="0"/>
              <a:t> of R that’s confusing in the beginning is that it often spits out messages written in angry looking red letters, so they can be easily mistaken for errors. We saw an example of this in the first Your Turn. The way to tell if there’s an error is, it should say “error” somewhere in the message. </a:t>
            </a:r>
          </a:p>
          <a:p>
            <a:endParaRPr lang="en-US" dirty="0"/>
          </a:p>
          <a:p>
            <a:r>
              <a:rPr lang="en-US" dirty="0"/>
              <a:t>If you’re dealing with an error, the first step should always be to check for spelling errors - missing quotes, commas, or parentheses, and misspelled function names are extremely common sources of errors.</a:t>
            </a:r>
          </a:p>
          <a:p>
            <a:endParaRPr lang="en-US" dirty="0"/>
          </a:p>
          <a:p>
            <a:r>
              <a:rPr lang="en-US" dirty="0"/>
              <a:t>Then, actually read the error message. It may be cryptic but often you might find a clue in there that helps point at the problem.</a:t>
            </a:r>
          </a:p>
          <a:p>
            <a:endParaRPr lang="en-US" dirty="0"/>
          </a:p>
          <a:p>
            <a:r>
              <a:rPr lang="en-US" dirty="0"/>
              <a:t>Then, cut and paste the error message into Google. This is a powerful way to find solutions to common problems.</a:t>
            </a:r>
          </a:p>
          <a:p>
            <a:endParaRPr lang="en-US" dirty="0"/>
          </a:p>
          <a:p>
            <a:r>
              <a:rPr lang="en-US" dirty="0"/>
              <a:t>When all of these steps fail, you're done actively looking for the solution, so it's time to ask for help, usually by emailing someone who knows more R than you. Here is formula that makes it easy for that person to help you. </a:t>
            </a:r>
          </a:p>
          <a:p>
            <a:endParaRPr lang="en-US" dirty="0"/>
          </a:p>
          <a:p>
            <a:r>
              <a:rPr lang="en-US" dirty="0"/>
              <a:t>...</a:t>
            </a:r>
          </a:p>
        </p:txBody>
      </p:sp>
      <p:sp>
        <p:nvSpPr>
          <p:cNvPr id="4" name="Slide Number Placeholder 3"/>
          <p:cNvSpPr>
            <a:spLocks noGrp="1"/>
          </p:cNvSpPr>
          <p:nvPr>
            <p:ph type="sldNum" sz="quarter" idx="10"/>
          </p:nvPr>
        </p:nvSpPr>
        <p:spPr/>
        <p:txBody>
          <a:bodyPr/>
          <a:lstStyle/>
          <a:p>
            <a:fld id="{0A193586-FEB5-7C43-8F44-7EFAE4EECA28}" type="slidenum">
              <a:rPr lang="en-US" smtClean="0"/>
              <a:t>27</a:t>
            </a:fld>
            <a:endParaRPr lang="en-US"/>
          </a:p>
        </p:txBody>
      </p:sp>
    </p:spTree>
    <p:extLst>
      <p:ext uri="{BB962C8B-B14F-4D97-AF65-F5344CB8AC3E}">
        <p14:creationId xmlns:p14="http://schemas.microsoft.com/office/powerpoint/2010/main" val="59913240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illustrate the power of this recipe, consider this email, which is similar to many emails I've gotten before.</a:t>
            </a:r>
          </a:p>
          <a:p>
            <a:endParaRPr lang="en-US" dirty="0"/>
          </a:p>
          <a:p>
            <a:r>
              <a:rPr lang="en-US" dirty="0"/>
              <a:t>...</a:t>
            </a:r>
          </a:p>
          <a:p>
            <a:endParaRPr lang="en-US" dirty="0"/>
          </a:p>
          <a:p>
            <a:r>
              <a:rPr lang="en-US" dirty="0"/>
              <a:t>This email </a:t>
            </a:r>
            <a:r>
              <a:rPr lang="en-US" baseline="0" dirty="0"/>
              <a:t>gives me very little information about the problem that this person is encountering. I also don’t know what that person has already tried to solve the problem, but my guess is not very much.</a:t>
            </a:r>
          </a:p>
          <a:p>
            <a:endParaRPr lang="en-US" baseline="0" dirty="0"/>
          </a:p>
          <a:p>
            <a:r>
              <a:rPr lang="en-US" baseline="0" dirty="0"/>
              <a:t>* Consider this email, in contrast.</a:t>
            </a:r>
          </a:p>
          <a:p>
            <a:endParaRPr lang="en-US" baseline="0" dirty="0"/>
          </a:p>
          <a:p>
            <a:r>
              <a:rPr lang="en-US" baseline="0" dirty="0"/>
              <a:t>...</a:t>
            </a:r>
          </a:p>
          <a:p>
            <a:endParaRPr lang="en-US" baseline="0" dirty="0"/>
          </a:p>
          <a:p>
            <a:r>
              <a:rPr lang="en-US" baseline="0" dirty="0"/>
              <a:t>This email gives me a lot more to work with, importantly the code that was entered, and the error message. It also gives me an idea of what this person tried to do to fix the problem. Because the code and the error message are provided, I can actually tell immediately what the problem is, namely the function name </a:t>
            </a:r>
            <a:r>
              <a:rPr lang="en-US" baseline="0" dirty="0" err="1"/>
              <a:t>read_excel</a:t>
            </a:r>
            <a:r>
              <a:rPr lang="en-US" baseline="0" dirty="0"/>
              <a:t> is misspelled (should be e-</a:t>
            </a:r>
            <a:r>
              <a:rPr lang="en-US" baseline="0" dirty="0" err="1"/>
              <a:t>x-c</a:t>
            </a:r>
            <a:r>
              <a:rPr lang="en-US" baseline="0" dirty="0"/>
              <a:t>-e-l not x-l), which is a easy mistake to make, and can be hard to find by googling. </a:t>
            </a:r>
          </a:p>
          <a:p>
            <a:endParaRPr lang="en-US" baseline="0" dirty="0"/>
          </a:p>
          <a:p>
            <a:r>
              <a:rPr lang="en-US" baseline="0" dirty="0"/>
              <a:t>I am much more likely to write a helpful answer to the second email than to the first.</a:t>
            </a:r>
          </a:p>
        </p:txBody>
      </p:sp>
      <p:sp>
        <p:nvSpPr>
          <p:cNvPr id="4" name="Slide Number Placeholder 3"/>
          <p:cNvSpPr>
            <a:spLocks noGrp="1"/>
          </p:cNvSpPr>
          <p:nvPr>
            <p:ph type="sldNum" sz="quarter" idx="10"/>
          </p:nvPr>
        </p:nvSpPr>
        <p:spPr/>
        <p:txBody>
          <a:bodyPr/>
          <a:lstStyle/>
          <a:p>
            <a:fld id="{0A193586-FEB5-7C43-8F44-7EFAE4EECA28}" type="slidenum">
              <a:rPr lang="en-US" smtClean="0"/>
              <a:t>28</a:t>
            </a:fld>
            <a:endParaRPr lang="en-US"/>
          </a:p>
        </p:txBody>
      </p:sp>
    </p:spTree>
    <p:extLst>
      <p:ext uri="{BB962C8B-B14F-4D97-AF65-F5344CB8AC3E}">
        <p14:creationId xmlns:p14="http://schemas.microsoft.com/office/powerpoint/2010/main" val="157791266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second scenario is that you think you know *what* you want to do but don't know *how* to do it in R.</a:t>
            </a:r>
          </a:p>
          <a:p>
            <a:endParaRPr lang="en-US" dirty="0"/>
          </a:p>
          <a:p>
            <a:r>
              <a:rPr lang="en-US" dirty="0"/>
              <a:t>There's a built-in help in R that we'll look at in a moment. This is useful if you think you already know the function you want to use but want to learn how to use it for a specific purpose.</a:t>
            </a:r>
          </a:p>
          <a:p>
            <a:endParaRPr lang="en-US" dirty="0"/>
          </a:p>
          <a:p>
            <a:r>
              <a:rPr lang="en-US" dirty="0" err="1"/>
              <a:t>RStudio</a:t>
            </a:r>
            <a:r>
              <a:rPr lang="en-US" dirty="0"/>
              <a:t> makes cheat sheets, and we'll look at an example in a moment.</a:t>
            </a:r>
          </a:p>
          <a:p>
            <a:endParaRPr lang="en-US" dirty="0"/>
          </a:p>
          <a:p>
            <a:r>
              <a:rPr lang="en-US" dirty="0"/>
              <a:t>Google - can be very powerful but can easily send you down a rabbit hole. It's not that useful for very basic questions.</a:t>
            </a:r>
          </a:p>
          <a:p>
            <a:endParaRPr lang="en-US" dirty="0"/>
          </a:p>
          <a:p>
            <a:r>
              <a:rPr lang="en-US" dirty="0"/>
              <a:t>If you feel that there are some basic knowledge that you need to brush up on before even tackling a problem, online tutorials are the best way to go. We'll look at tutorials shortly.</a:t>
            </a:r>
          </a:p>
        </p:txBody>
      </p:sp>
      <p:sp>
        <p:nvSpPr>
          <p:cNvPr id="4" name="Slide Number Placeholder 3"/>
          <p:cNvSpPr>
            <a:spLocks noGrp="1"/>
          </p:cNvSpPr>
          <p:nvPr>
            <p:ph type="sldNum" sz="quarter" idx="10"/>
          </p:nvPr>
        </p:nvSpPr>
        <p:spPr/>
        <p:txBody>
          <a:bodyPr/>
          <a:lstStyle/>
          <a:p>
            <a:fld id="{0A193586-FEB5-7C43-8F44-7EFAE4EECA28}" type="slidenum">
              <a:rPr lang="en-US" smtClean="0"/>
              <a:t>29</a:t>
            </a:fld>
            <a:endParaRPr lang="en-US"/>
          </a:p>
        </p:txBody>
      </p:sp>
    </p:spTree>
    <p:extLst>
      <p:ext uri="{BB962C8B-B14F-4D97-AF65-F5344CB8AC3E}">
        <p14:creationId xmlns:p14="http://schemas.microsoft.com/office/powerpoint/2010/main" val="58220901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a:t>
            </a:r>
            <a:r>
              <a:rPr lang="en-US" baseline="0" dirty="0" err="1"/>
              <a:t>read_excel</a:t>
            </a:r>
            <a:endParaRPr lang="en-US" dirty="0"/>
          </a:p>
          <a:p>
            <a:endParaRPr lang="en-US" dirty="0"/>
          </a:p>
          <a:p>
            <a:r>
              <a:rPr lang="en-US" dirty="0"/>
              <a:t>Points</a:t>
            </a:r>
            <a:r>
              <a:rPr lang="en-US" baseline="0" dirty="0"/>
              <a:t> to make:</a:t>
            </a:r>
          </a:p>
          <a:p>
            <a:pPr marL="171450" indent="-171450">
              <a:buFontTx/>
              <a:buChar char="-"/>
            </a:pPr>
            <a:r>
              <a:rPr lang="en-US" baseline="0" dirty="0"/>
              <a:t>Go to the console, Help file will pop up in the Output pane</a:t>
            </a:r>
          </a:p>
          <a:p>
            <a:pPr marL="171450" indent="-171450">
              <a:buFontTx/>
              <a:buChar char="-"/>
            </a:pPr>
            <a:r>
              <a:rPr lang="en-US" baseline="0" dirty="0"/>
              <a:t>Must have </a:t>
            </a:r>
            <a:r>
              <a:rPr lang="en-US" baseline="0" dirty="0" err="1"/>
              <a:t>readxl</a:t>
            </a:r>
            <a:r>
              <a:rPr lang="en-US" baseline="0" dirty="0"/>
              <a:t> loaded to follow along</a:t>
            </a:r>
          </a:p>
          <a:p>
            <a:pPr marL="171450" indent="-171450">
              <a:buFontTx/>
              <a:buChar char="-"/>
            </a:pPr>
            <a:r>
              <a:rPr lang="en-US" baseline="0" dirty="0"/>
              <a:t>The built-in help is a reference that is NOT written for beginners. </a:t>
            </a:r>
          </a:p>
          <a:p>
            <a:pPr marL="628650" lvl="1" indent="-171450">
              <a:buFontTx/>
              <a:buChar char="-"/>
            </a:pPr>
            <a:r>
              <a:rPr lang="en-US" baseline="0" dirty="0"/>
              <a:t>I kind of think of it as an </a:t>
            </a:r>
            <a:r>
              <a:rPr lang="en-US" baseline="0" dirty="0" err="1"/>
              <a:t>UpToDate</a:t>
            </a:r>
            <a:r>
              <a:rPr lang="en-US" baseline="0" dirty="0"/>
              <a:t> article. Lots of very detailed info, really hard to read through especially as a beginner, and the most useful stuff is usually at the bottom</a:t>
            </a:r>
          </a:p>
          <a:p>
            <a:pPr marL="171450" lvl="0" indent="-171450">
              <a:buFontTx/>
              <a:buChar char="-"/>
            </a:pPr>
            <a:endParaRPr lang="en-US" dirty="0"/>
          </a:p>
          <a:p>
            <a:pPr marL="0" lvl="0" indent="0">
              <a:buFontTx/>
              <a:buNone/>
            </a:pPr>
            <a:r>
              <a:rPr lang="en-US" i="1" dirty="0"/>
              <a:t>Print these notes as you won’t be able to see them while demoing.</a:t>
            </a:r>
          </a:p>
        </p:txBody>
      </p:sp>
      <p:sp>
        <p:nvSpPr>
          <p:cNvPr id="4" name="Slide Number Placeholder 3"/>
          <p:cNvSpPr>
            <a:spLocks noGrp="1"/>
          </p:cNvSpPr>
          <p:nvPr>
            <p:ph type="sldNum" sz="quarter" idx="10"/>
          </p:nvPr>
        </p:nvSpPr>
        <p:spPr/>
        <p:txBody>
          <a:bodyPr/>
          <a:lstStyle/>
          <a:p>
            <a:fld id="{0A193586-FEB5-7C43-8F44-7EFAE4EECA28}" type="slidenum">
              <a:rPr lang="en-US" smtClean="0"/>
              <a:t>30</a:t>
            </a:fld>
            <a:endParaRPr lang="en-US"/>
          </a:p>
        </p:txBody>
      </p:sp>
    </p:spTree>
    <p:extLst>
      <p:ext uri="{BB962C8B-B14F-4D97-AF65-F5344CB8AC3E}">
        <p14:creationId xmlns:p14="http://schemas.microsoft.com/office/powerpoint/2010/main" val="19801071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we start looking at patient data, I</a:t>
            </a:r>
            <a:r>
              <a:rPr lang="en-US" baseline="0" dirty="0"/>
              <a:t> think it’s a good idea to stop and think about when it is OK to look at patient data, and when it isn’t.</a:t>
            </a: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3</a:t>
            </a:fld>
            <a:endParaRPr lang="en-US"/>
          </a:p>
        </p:txBody>
      </p:sp>
    </p:spTree>
    <p:extLst>
      <p:ext uri="{BB962C8B-B14F-4D97-AF65-F5344CB8AC3E}">
        <p14:creationId xmlns:p14="http://schemas.microsoft.com/office/powerpoint/2010/main" val="35696008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Very good resource that's also suitable for beginners. When I'm coding in R I keep them right by my side.</a:t>
            </a:r>
            <a:endParaRPr lang="en-US" baseline="0" dirty="0"/>
          </a:p>
          <a:p>
            <a:endParaRPr lang="en-US" baseline="0" dirty="0"/>
          </a:p>
          <a:p>
            <a:r>
              <a:rPr lang="en-US" i="1" baseline="0" dirty="0"/>
              <a:t>Tell people to try to find the answer on the Data Import Cheat Sheet</a:t>
            </a:r>
            <a:endParaRPr lang="en-US" i="1" dirty="0"/>
          </a:p>
        </p:txBody>
      </p:sp>
      <p:sp>
        <p:nvSpPr>
          <p:cNvPr id="4" name="Slide Number Placeholder 3"/>
          <p:cNvSpPr>
            <a:spLocks noGrp="1"/>
          </p:cNvSpPr>
          <p:nvPr>
            <p:ph type="sldNum" sz="quarter" idx="10"/>
          </p:nvPr>
        </p:nvSpPr>
        <p:spPr/>
        <p:txBody>
          <a:bodyPr/>
          <a:lstStyle/>
          <a:p>
            <a:fld id="{0A193586-FEB5-7C43-8F44-7EFAE4EECA28}" type="slidenum">
              <a:rPr lang="en-US" smtClean="0"/>
              <a:t>31</a:t>
            </a:fld>
            <a:endParaRPr lang="en-US"/>
          </a:p>
        </p:txBody>
      </p:sp>
    </p:spTree>
    <p:extLst>
      <p:ext uri="{BB962C8B-B14F-4D97-AF65-F5344CB8AC3E}">
        <p14:creationId xmlns:p14="http://schemas.microsoft.com/office/powerpoint/2010/main" val="98873757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Data Import cheat sheet actually answers</a:t>
            </a:r>
            <a:r>
              <a:rPr lang="en-US" baseline="0" dirty="0"/>
              <a:t> </a:t>
            </a:r>
            <a:r>
              <a:rPr lang="en-US" dirty="0"/>
              <a:t>the question how to import pipe-delimited</a:t>
            </a:r>
            <a:r>
              <a:rPr lang="en-US" baseline="0" dirty="0"/>
              <a:t> files.</a:t>
            </a:r>
            <a:r>
              <a:rPr lang="en-US" dirty="0"/>
              <a:t> </a:t>
            </a:r>
          </a:p>
        </p:txBody>
      </p:sp>
      <p:sp>
        <p:nvSpPr>
          <p:cNvPr id="4" name="Slide Number Placeholder 3"/>
          <p:cNvSpPr>
            <a:spLocks noGrp="1"/>
          </p:cNvSpPr>
          <p:nvPr>
            <p:ph type="sldNum" sz="quarter" idx="10"/>
          </p:nvPr>
        </p:nvSpPr>
        <p:spPr/>
        <p:txBody>
          <a:bodyPr/>
          <a:lstStyle/>
          <a:p>
            <a:fld id="{0A193586-FEB5-7C43-8F44-7EFAE4EECA28}" type="slidenum">
              <a:rPr lang="en-US" smtClean="0"/>
              <a:t>32</a:t>
            </a:fld>
            <a:endParaRPr lang="en-US"/>
          </a:p>
        </p:txBody>
      </p:sp>
    </p:spTree>
    <p:extLst>
      <p:ext uri="{BB962C8B-B14F-4D97-AF65-F5344CB8AC3E}">
        <p14:creationId xmlns:p14="http://schemas.microsoft.com/office/powerpoint/2010/main" val="175590076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33</a:t>
            </a:fld>
            <a:endParaRPr lang="en-US"/>
          </a:p>
        </p:txBody>
      </p:sp>
    </p:spTree>
    <p:extLst>
      <p:ext uri="{BB962C8B-B14F-4D97-AF65-F5344CB8AC3E}">
        <p14:creationId xmlns:p14="http://schemas.microsoft.com/office/powerpoint/2010/main" val="98520171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a:t>
            </a:r>
            <a:r>
              <a:rPr lang="en-US" baseline="0" dirty="0"/>
              <a:t>efficient way to learn a specific data analysis skill are online tutorials. </a:t>
            </a:r>
            <a:endParaRPr lang="en-US" dirty="0"/>
          </a:p>
          <a:p>
            <a:endParaRPr lang="en-US" dirty="0"/>
          </a:p>
          <a:p>
            <a:r>
              <a:rPr lang="en-US" dirty="0" err="1"/>
              <a:t>DataCamp</a:t>
            </a:r>
            <a:r>
              <a:rPr lang="en-US" baseline="0" dirty="0"/>
              <a:t> in an online learning platform for data science. They have some of the best R data science tutorials for beginners. Usually they cost $29 a month, but through my course you’re getting access to 6 months of free </a:t>
            </a:r>
            <a:r>
              <a:rPr lang="en-US" baseline="0" dirty="0" err="1"/>
              <a:t>DataCamp</a:t>
            </a:r>
            <a:r>
              <a:rPr lang="en-US" baseline="0" dirty="0"/>
              <a:t>, through 01/2020. </a:t>
            </a:r>
          </a:p>
          <a:p>
            <a:endParaRPr lang="en-US" baseline="0" dirty="0"/>
          </a:p>
          <a:p>
            <a:r>
              <a:rPr lang="en-US" baseline="0" dirty="0"/>
              <a:t>I’ll be referring to specific </a:t>
            </a:r>
            <a:r>
              <a:rPr lang="en-US" baseline="0" dirty="0" err="1"/>
              <a:t>Datacamp</a:t>
            </a:r>
            <a:r>
              <a:rPr lang="en-US" baseline="0" dirty="0"/>
              <a:t> tutorials in later sessions so make sure to sign up when you get the invitation email, which I’m going to try to send out during lunch.</a:t>
            </a:r>
          </a:p>
        </p:txBody>
      </p:sp>
      <p:sp>
        <p:nvSpPr>
          <p:cNvPr id="4" name="Slide Number Placeholder 3"/>
          <p:cNvSpPr>
            <a:spLocks noGrp="1"/>
          </p:cNvSpPr>
          <p:nvPr>
            <p:ph type="sldNum" sz="quarter" idx="10"/>
          </p:nvPr>
        </p:nvSpPr>
        <p:spPr/>
        <p:txBody>
          <a:bodyPr/>
          <a:lstStyle/>
          <a:p>
            <a:fld id="{0A193586-FEB5-7C43-8F44-7EFAE4EECA28}" type="slidenum">
              <a:rPr lang="en-US" smtClean="0"/>
              <a:t>34</a:t>
            </a:fld>
            <a:endParaRPr lang="en-US"/>
          </a:p>
        </p:txBody>
      </p:sp>
    </p:spTree>
    <p:extLst>
      <p:ext uri="{BB962C8B-B14F-4D97-AF65-F5344CB8AC3E}">
        <p14:creationId xmlns:p14="http://schemas.microsoft.com/office/powerpoint/2010/main" val="201465917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35</a:t>
            </a:fld>
            <a:endParaRPr lang="en-US"/>
          </a:p>
        </p:txBody>
      </p:sp>
    </p:spTree>
    <p:extLst>
      <p:ext uri="{BB962C8B-B14F-4D97-AF65-F5344CB8AC3E}">
        <p14:creationId xmlns:p14="http://schemas.microsoft.com/office/powerpoint/2010/main" val="34745002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36</a:t>
            </a:fld>
            <a:endParaRPr lang="en-US"/>
          </a:p>
        </p:txBody>
      </p:sp>
    </p:spTree>
    <p:extLst>
      <p:ext uri="{BB962C8B-B14F-4D97-AF65-F5344CB8AC3E}">
        <p14:creationId xmlns:p14="http://schemas.microsoft.com/office/powerpoint/2010/main" val="9911070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contrast to reading a file,</a:t>
            </a:r>
            <a:r>
              <a:rPr lang="en-US" baseline="0" dirty="0"/>
              <a:t> you usually don’t need or want to load an entire database table into R. </a:t>
            </a:r>
          </a:p>
          <a:p>
            <a:endParaRPr lang="en-US" baseline="0" dirty="0"/>
          </a:p>
          <a:p>
            <a:r>
              <a:rPr lang="en-US" baseline="0" dirty="0"/>
              <a:t>* Instead, you select columns by their name, and you filter rows by a condition.</a:t>
            </a: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37</a:t>
            </a:fld>
            <a:endParaRPr lang="en-US"/>
          </a:p>
        </p:txBody>
      </p:sp>
    </p:spTree>
    <p:extLst>
      <p:ext uri="{BB962C8B-B14F-4D97-AF65-F5344CB8AC3E}">
        <p14:creationId xmlns:p14="http://schemas.microsoft.com/office/powerpoint/2010/main" val="109248178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you use R to access databases like I’m going to show you, that will take care of #2 and #3.</a:t>
            </a:r>
          </a:p>
        </p:txBody>
      </p:sp>
      <p:sp>
        <p:nvSpPr>
          <p:cNvPr id="4" name="Slide Number Placeholder 3"/>
          <p:cNvSpPr>
            <a:spLocks noGrp="1"/>
          </p:cNvSpPr>
          <p:nvPr>
            <p:ph type="sldNum" sz="quarter" idx="10"/>
          </p:nvPr>
        </p:nvSpPr>
        <p:spPr/>
        <p:txBody>
          <a:bodyPr/>
          <a:lstStyle/>
          <a:p>
            <a:fld id="{0A193586-FEB5-7C43-8F44-7EFAE4EECA28}" type="slidenum">
              <a:rPr lang="en-US" smtClean="0"/>
              <a:t>38</a:t>
            </a:fld>
            <a:endParaRPr lang="en-US"/>
          </a:p>
        </p:txBody>
      </p:sp>
    </p:spTree>
    <p:extLst>
      <p:ext uri="{BB962C8B-B14F-4D97-AF65-F5344CB8AC3E}">
        <p14:creationId xmlns:p14="http://schemas.microsoft.com/office/powerpoint/2010/main" val="401991906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39</a:t>
            </a:fld>
            <a:endParaRPr lang="en-US"/>
          </a:p>
        </p:txBody>
      </p:sp>
    </p:spTree>
    <p:extLst>
      <p:ext uri="{BB962C8B-B14F-4D97-AF65-F5344CB8AC3E}">
        <p14:creationId xmlns:p14="http://schemas.microsoft.com/office/powerpoint/2010/main" val="278629775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baseline="0" dirty="0"/>
          </a:p>
        </p:txBody>
      </p:sp>
      <p:sp>
        <p:nvSpPr>
          <p:cNvPr id="4" name="Slide Number Placeholder 3"/>
          <p:cNvSpPr>
            <a:spLocks noGrp="1"/>
          </p:cNvSpPr>
          <p:nvPr>
            <p:ph type="sldNum" sz="quarter" idx="10"/>
          </p:nvPr>
        </p:nvSpPr>
        <p:spPr/>
        <p:txBody>
          <a:bodyPr/>
          <a:lstStyle/>
          <a:p>
            <a:fld id="{0A193586-FEB5-7C43-8F44-7EFAE4EECA28}" type="slidenum">
              <a:rPr lang="en-US" smtClean="0"/>
              <a:t>40</a:t>
            </a:fld>
            <a:endParaRPr lang="en-US"/>
          </a:p>
        </p:txBody>
      </p:sp>
    </p:spTree>
    <p:extLst>
      <p:ext uri="{BB962C8B-B14F-4D97-AF65-F5344CB8AC3E}">
        <p14:creationId xmlns:p14="http://schemas.microsoft.com/office/powerpoint/2010/main" val="14899229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baseline="0" dirty="0"/>
              <a:t>The Health Insurance Portability and Accountability Act of 1996 was designed to protect the privacy of patient health information</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baseline="0" dirty="0"/>
              <a:t>Prior to HIPAA your PHI could legally be sold or used to determine your insurance premium or mortgage rate</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baseline="0" dirty="0"/>
              <a:t>I won’t rehash the HIPAA training but will only point out that as a health care provider or “covered entity”, you are allowed to access, use, or disclose PHI without patient authorization for 3 general umbrella purposes--</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baseline="0" dirty="0"/>
              <a:t>Treatment</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baseline="0" dirty="0"/>
              <a:t>Payment</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baseline="0" dirty="0"/>
              <a:t>Healthcare Operations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baseline="0" dirty="0"/>
              <a:t>(TPO)</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baseline="0" dirty="0"/>
              <a:t>Normally when you look up an individual patient, the reason why you don’t have to ask for permission is Treatment. In contrast, when you look at patient data for quality and patient safety efforts, it's Operations.</a:t>
            </a:r>
          </a:p>
        </p:txBody>
      </p:sp>
      <p:sp>
        <p:nvSpPr>
          <p:cNvPr id="4" name="Slide Number Placeholder 3"/>
          <p:cNvSpPr>
            <a:spLocks noGrp="1"/>
          </p:cNvSpPr>
          <p:nvPr>
            <p:ph type="sldNum" sz="quarter" idx="10"/>
          </p:nvPr>
        </p:nvSpPr>
        <p:spPr/>
        <p:txBody>
          <a:bodyPr/>
          <a:lstStyle/>
          <a:p>
            <a:fld id="{0A193586-FEB5-7C43-8F44-7EFAE4EECA28}" type="slidenum">
              <a:rPr lang="en-US" smtClean="0"/>
              <a:t>4</a:t>
            </a:fld>
            <a:endParaRPr lang="en-US"/>
          </a:p>
        </p:txBody>
      </p:sp>
    </p:spTree>
    <p:extLst>
      <p:ext uri="{BB962C8B-B14F-4D97-AF65-F5344CB8AC3E}">
        <p14:creationId xmlns:p14="http://schemas.microsoft.com/office/powerpoint/2010/main" val="20264230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from the 2017 version of the Code of Federal Regulations,</a:t>
            </a:r>
            <a:r>
              <a:rPr lang="en-US" baseline="0" dirty="0"/>
              <a:t> Title 45 (DHHS), definition of “Healthcare Operations”, the “O” in “TPO”. </a:t>
            </a:r>
          </a:p>
          <a:p>
            <a:endParaRPr lang="en-US" baseline="0" dirty="0"/>
          </a:p>
          <a:p>
            <a:r>
              <a:rPr lang="en-US" baseline="0" dirty="0"/>
              <a:t>* You can see that the definition of Operations explicitly includes Quality Improvement activities---</a:t>
            </a:r>
          </a:p>
          <a:p>
            <a:endParaRPr lang="en-US" baseline="0" dirty="0"/>
          </a:p>
          <a:p>
            <a:r>
              <a:rPr lang="en-US" baseline="0" dirty="0"/>
              <a:t>* as long as the *primary* purpose isn’t published research. </a:t>
            </a:r>
          </a:p>
          <a:p>
            <a:endParaRPr lang="en-US" baseline="0" dirty="0"/>
          </a:p>
          <a:p>
            <a:r>
              <a:rPr lang="en-US" baseline="0" dirty="0"/>
              <a:t>This means that for quality improvement activities, you're allowed access to identified patient data without first having to ask permission from the patients or going through an institutional review board.</a:t>
            </a:r>
          </a:p>
        </p:txBody>
      </p:sp>
      <p:sp>
        <p:nvSpPr>
          <p:cNvPr id="4" name="Slide Number Placeholder 3"/>
          <p:cNvSpPr>
            <a:spLocks noGrp="1"/>
          </p:cNvSpPr>
          <p:nvPr>
            <p:ph type="sldNum" sz="quarter" idx="10"/>
          </p:nvPr>
        </p:nvSpPr>
        <p:spPr/>
        <p:txBody>
          <a:bodyPr/>
          <a:lstStyle/>
          <a:p>
            <a:fld id="{0A193586-FEB5-7C43-8F44-7EFAE4EECA28}" type="slidenum">
              <a:rPr lang="en-US" smtClean="0"/>
              <a:t>5</a:t>
            </a:fld>
            <a:endParaRPr lang="en-US"/>
          </a:p>
        </p:txBody>
      </p:sp>
    </p:spTree>
    <p:extLst>
      <p:ext uri="{BB962C8B-B14F-4D97-AF65-F5344CB8AC3E}">
        <p14:creationId xmlns:p14="http://schemas.microsoft.com/office/powerpoint/2010/main" val="14383926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err="1"/>
              <a:t>HHS.gov</a:t>
            </a:r>
            <a:r>
              <a:rPr lang="en-US" baseline="0" dirty="0"/>
              <a:t> has fairly readable explainers of the HIPAA privacy rule and its TPO exceptions.</a:t>
            </a:r>
          </a:p>
          <a:p>
            <a:endParaRPr lang="en-US" baseline="0" dirty="0"/>
          </a:p>
          <a:p>
            <a:r>
              <a:rPr lang="en-US" baseline="0" dirty="0"/>
              <a:t>There are also good articles about how to de-identify PHI, which is something we won’t have time to go into.</a:t>
            </a:r>
          </a:p>
          <a:p>
            <a:endParaRPr lang="en-US" baseline="0" dirty="0"/>
          </a:p>
          <a:p>
            <a:r>
              <a:rPr lang="en-US" baseline="0" dirty="0"/>
              <a:t>A final point I'd like to make is that whenever you work with identified patient data, even when you’re going by the rules, challenge yourself to think of ways to minimize the risk of data loss as well as the potential impact if you were to lose the data. For example, do you need to use actual patient names or are MRNs good enough? </a:t>
            </a:r>
          </a:p>
        </p:txBody>
      </p:sp>
      <p:sp>
        <p:nvSpPr>
          <p:cNvPr id="4" name="Slide Number Placeholder 3"/>
          <p:cNvSpPr>
            <a:spLocks noGrp="1"/>
          </p:cNvSpPr>
          <p:nvPr>
            <p:ph type="sldNum" sz="quarter" idx="10"/>
          </p:nvPr>
        </p:nvSpPr>
        <p:spPr/>
        <p:txBody>
          <a:bodyPr/>
          <a:lstStyle/>
          <a:p>
            <a:fld id="{0A193586-FEB5-7C43-8F44-7EFAE4EECA28}" type="slidenum">
              <a:rPr lang="en-US" smtClean="0"/>
              <a:t>6</a:t>
            </a:fld>
            <a:endParaRPr lang="en-US"/>
          </a:p>
        </p:txBody>
      </p:sp>
    </p:spTree>
    <p:extLst>
      <p:ext uri="{BB962C8B-B14F-4D97-AF65-F5344CB8AC3E}">
        <p14:creationId xmlns:p14="http://schemas.microsoft.com/office/powerpoint/2010/main" val="11754358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Every data analysis starts with data, and that data is stored primarily in two ways: in files on your computer’s hard drive; or in online databases.</a:t>
            </a:r>
          </a:p>
          <a:p>
            <a:endParaRPr lang="en-US" baseline="0" dirty="0"/>
          </a:p>
          <a:p>
            <a:r>
              <a:rPr lang="en-US" baseline="0" dirty="0"/>
              <a:t>Before R can manipulate data, you need to load it into R’s memory. This is a process called Importing or Reading.</a:t>
            </a:r>
          </a:p>
          <a:p>
            <a:endParaRPr lang="en-US" baseline="0" dirty="0"/>
          </a:p>
          <a:p>
            <a:r>
              <a:rPr lang="en-US" baseline="0" dirty="0"/>
              <a:t>* The most common scenarios in clinical data analysis are importing data from a CSV file, an Excel file, or directly from a database. The data will then exist in R’s memory as an object called a “data frame”</a:t>
            </a:r>
          </a:p>
        </p:txBody>
      </p:sp>
      <p:sp>
        <p:nvSpPr>
          <p:cNvPr id="4" name="Slide Number Placeholder 3"/>
          <p:cNvSpPr>
            <a:spLocks noGrp="1"/>
          </p:cNvSpPr>
          <p:nvPr>
            <p:ph type="sldNum" sz="quarter" idx="10"/>
          </p:nvPr>
        </p:nvSpPr>
        <p:spPr/>
        <p:txBody>
          <a:bodyPr/>
          <a:lstStyle/>
          <a:p>
            <a:fld id="{0A193586-FEB5-7C43-8F44-7EFAE4EECA28}" type="slidenum">
              <a:rPr lang="en-US" smtClean="0"/>
              <a:t>8</a:t>
            </a:fld>
            <a:endParaRPr lang="en-US"/>
          </a:p>
        </p:txBody>
      </p:sp>
    </p:spTree>
    <p:extLst>
      <p:ext uri="{BB962C8B-B14F-4D97-AF65-F5344CB8AC3E}">
        <p14:creationId xmlns:p14="http://schemas.microsoft.com/office/powerpoint/2010/main" val="5802463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what’s a CSV file? CSV stands</a:t>
            </a:r>
            <a:r>
              <a:rPr lang="en-US" baseline="0" dirty="0"/>
              <a:t> for comma-separated values. </a:t>
            </a:r>
          </a:p>
          <a:p>
            <a:endParaRPr lang="en-US" baseline="0" dirty="0"/>
          </a:p>
          <a:p>
            <a:r>
              <a:rPr lang="en-US" baseline="0" dirty="0"/>
              <a:t>* A CSV file is a plain text file, which means you can open it in a text editor and look at it.</a:t>
            </a:r>
          </a:p>
          <a:p>
            <a:endParaRPr lang="en-US" baseline="0" dirty="0"/>
          </a:p>
          <a:p>
            <a:r>
              <a:rPr lang="en-US" baseline="0" dirty="0"/>
              <a:t>Here we have a CSV file with the names, MRNs, and date of birth of three “patients”</a:t>
            </a:r>
          </a:p>
          <a:p>
            <a:endParaRPr lang="en-US" baseline="0" dirty="0"/>
          </a:p>
          <a:p>
            <a:r>
              <a:rPr lang="en-US" baseline="0" dirty="0"/>
              <a:t>* This data structure is called rectangular because it falls into rows and columns, where each row has the same # of columns, and each columns has the same # of rows. </a:t>
            </a:r>
          </a:p>
          <a:p>
            <a:endParaRPr lang="en-US" baseline="0" dirty="0"/>
          </a:p>
          <a:p>
            <a:r>
              <a:rPr lang="en-US" baseline="0" dirty="0"/>
              <a:t>* Also note that this particular CSV file has a header row that, instead of data, has a descriptor of what kinds of data are found in each column. CSV files often but not always have such a header row.</a:t>
            </a:r>
          </a:p>
        </p:txBody>
      </p:sp>
      <p:sp>
        <p:nvSpPr>
          <p:cNvPr id="4" name="Slide Number Placeholder 3"/>
          <p:cNvSpPr>
            <a:spLocks noGrp="1"/>
          </p:cNvSpPr>
          <p:nvPr>
            <p:ph type="sldNum" sz="quarter" idx="10"/>
          </p:nvPr>
        </p:nvSpPr>
        <p:spPr/>
        <p:txBody>
          <a:bodyPr/>
          <a:lstStyle/>
          <a:p>
            <a:fld id="{0A193586-FEB5-7C43-8F44-7EFAE4EECA28}" type="slidenum">
              <a:rPr lang="en-US" smtClean="0"/>
              <a:t>9</a:t>
            </a:fld>
            <a:endParaRPr lang="en-US"/>
          </a:p>
        </p:txBody>
      </p:sp>
    </p:spTree>
    <p:extLst>
      <p:ext uri="{BB962C8B-B14F-4D97-AF65-F5344CB8AC3E}">
        <p14:creationId xmlns:p14="http://schemas.microsoft.com/office/powerpoint/2010/main" val="18618830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In contrast, an Excel file is written in a binary format that looks like a jumbled mess when you try to load it in a text editor. </a:t>
            </a:r>
          </a:p>
          <a:p>
            <a:endParaRPr lang="en-US" baseline="0" dirty="0"/>
          </a:p>
          <a:p>
            <a:r>
              <a:rPr lang="en-US" baseline="0" dirty="0"/>
              <a:t>The good news is, R is perfectly capable of loading both CSV and Excel files.</a:t>
            </a:r>
          </a:p>
        </p:txBody>
      </p:sp>
      <p:sp>
        <p:nvSpPr>
          <p:cNvPr id="4" name="Slide Number Placeholder 3"/>
          <p:cNvSpPr>
            <a:spLocks noGrp="1"/>
          </p:cNvSpPr>
          <p:nvPr>
            <p:ph type="sldNum" sz="quarter" idx="10"/>
          </p:nvPr>
        </p:nvSpPr>
        <p:spPr/>
        <p:txBody>
          <a:bodyPr/>
          <a:lstStyle/>
          <a:p>
            <a:fld id="{0A193586-FEB5-7C43-8F44-7EFAE4EECA28}" type="slidenum">
              <a:rPr lang="en-US" smtClean="0"/>
              <a:t>10</a:t>
            </a:fld>
            <a:endParaRPr lang="en-US"/>
          </a:p>
        </p:txBody>
      </p:sp>
    </p:spTree>
    <p:extLst>
      <p:ext uri="{BB962C8B-B14F-4D97-AF65-F5344CB8AC3E}">
        <p14:creationId xmlns:p14="http://schemas.microsoft.com/office/powerpoint/2010/main" val="3144861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3.mov"/><Relationship Id="rId1" Type="http://schemas.microsoft.com/office/2007/relationships/media" Target="../media/media3.mov"/><Relationship Id="rId4"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4.mov"/><Relationship Id="rId1" Type="http://schemas.microsoft.com/office/2007/relationships/media" Target="../media/media4.mov"/><Relationship Id="rId4"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2.mov"/><Relationship Id="rId1" Type="http://schemas.microsoft.com/office/2007/relationships/media" Target="../media/media2.mov"/><Relationship Id="rId5" Type="http://schemas.openxmlformats.org/officeDocument/2006/relationships/image" Target="../media/image4.png"/><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F50D20D1-FB23-684F-9AB5-129D6BD98B56}" type="datetimeFigureOut">
              <a:rPr lang="en-US" smtClean="0">
                <a:solidFill>
                  <a:prstClr val="black">
                    <a:lumMod val="95000"/>
                    <a:lumOff val="5000"/>
                  </a:prstClr>
                </a:solidFill>
              </a:rPr>
              <a:pPr/>
              <a:t>7/13/19</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Your_Turn_3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3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7/13/19</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extLst mod="1">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Your_Turn_1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7" name="timer_1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7/13/19</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7"/>
                                        </p:tgtEl>
                                      </p:cBhvr>
                                    </p:cmd>
                                  </p:childTnLst>
                                </p:cTn>
                              </p:par>
                            </p:childTnLst>
                          </p:cTn>
                        </p:par>
                      </p:childTnLst>
                    </p:cTn>
                  </p:par>
                </p:childTnLst>
              </p:cTn>
              <p:nextCondLst>
                <p:cond evt="onClick" delay="0">
                  <p:tgtEl>
                    <p:spTgt spid="67"/>
                  </p:tgtEl>
                </p:cond>
              </p:nextCondLst>
            </p:seq>
            <p:video>
              <p:cMediaNode vol="80000">
                <p:cTn id="7" fill="hold" display="0">
                  <p:stCondLst>
                    <p:cond delay="indefinite"/>
                  </p:stCondLst>
                </p:cTn>
                <p:tgtEl>
                  <p:spTgt spid="67"/>
                </p:tgtEl>
              </p:cMediaNode>
            </p:video>
          </p:childTnLst>
        </p:cTn>
      </p:par>
    </p:tnLst>
  </p:timing>
  <p:extLst mod="1">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7/13/19</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7/13/19</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7/13/19</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r>
              <a:rPr lang="en-US">
                <a:solidFill>
                  <a:prstClr val="black">
                    <a:lumMod val="95000"/>
                    <a:lumOff val="5000"/>
                  </a:prstClr>
                </a:solidFill>
              </a:rPr>
              <a:t>
              </a:t>
            </a:r>
            <a:endParaRPr lang="en-US" dirty="0">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7/13/19</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7/13/19</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7/13/19</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7/13/19</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_Section Header">
    <p:spTree>
      <p:nvGrpSpPr>
        <p:cNvPr id="1" name=""/>
        <p:cNvGrpSpPr/>
        <p:nvPr/>
      </p:nvGrpSpPr>
      <p:grpSpPr>
        <a:xfrm>
          <a:off x="0" y="0"/>
          <a:ext cx="0" cy="0"/>
          <a:chOff x="0" y="0"/>
          <a:chExt cx="0" cy="0"/>
        </a:xfrm>
      </p:grpSpPr>
      <p:sp>
        <p:nvSpPr>
          <p:cNvPr id="9" name="Rectangle 8"/>
          <p:cNvSpPr/>
          <p:nvPr/>
        </p:nvSpPr>
        <p:spPr>
          <a:xfrm>
            <a:off x="0" y="0"/>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02443" y="2683193"/>
            <a:ext cx="11187112" cy="1463040"/>
          </a:xfrm>
        </p:spPr>
        <p:txBody>
          <a:bodyPr anchor="ctr">
            <a:normAutofit/>
          </a:bodyPr>
          <a:lstStyle>
            <a:lvl1pPr algn="ctr">
              <a:defRPr sz="5000" b="0" spc="200" baseline="0"/>
            </a:lvl1pPr>
          </a:lstStyle>
          <a:p>
            <a:r>
              <a:rPr lang="en-US"/>
              <a:t>Click to edit Master title style</a:t>
            </a:r>
            <a:endParaRPr lang="en-US" dirty="0"/>
          </a:p>
        </p:txBody>
      </p:sp>
      <p:sp>
        <p:nvSpPr>
          <p:cNvPr id="10" name="Rectangle 9"/>
          <p:cNvSpPr/>
          <p:nvPr userDrawn="1"/>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p:cNvSpPr/>
          <p:nvPr userDrawn="1"/>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Tree>
    <p:extLst/>
  </p:cSld>
  <p:clrMapOvr>
    <a:masterClrMapping/>
  </p:clrMapOvr>
  <p:extLst mod="1">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7/13/19</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7/13/19</a:t>
            </a:fld>
            <a:endParaRPr lang="en-US">
              <a:solidFill>
                <a:prstClr val="black">
                  <a:lumMod val="95000"/>
                  <a:lumOff val="5000"/>
                </a:prstClr>
              </a:solidFill>
            </a:endParaRPr>
          </a:p>
        </p:txBody>
      </p:sp>
      <p:sp>
        <p:nvSpPr>
          <p:cNvPr id="8" name="Footer Placeholder 7"/>
          <p:cNvSpPr>
            <a:spLocks noGrp="1"/>
          </p:cNvSpPr>
          <p:nvPr>
            <p:ph type="ftr" sz="quarter" idx="11"/>
          </p:nvPr>
        </p:nvSpPr>
        <p:spPr/>
        <p:txBody>
          <a:bodyPr/>
          <a:lstStyle/>
          <a:p>
            <a:endParaRPr lang="en-US">
              <a:solidFill>
                <a:prstClr val="black">
                  <a:lumMod val="95000"/>
                  <a:lumOff val="5000"/>
                </a:prstClr>
              </a:solidFill>
            </a:endParaRPr>
          </a:p>
        </p:txBody>
      </p:sp>
      <p:sp>
        <p:nvSpPr>
          <p:cNvPr id="9" name="Slide Number Placeholder 8"/>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7/13/19</a:t>
            </a:fld>
            <a:endParaRPr lang="en-US">
              <a:solidFill>
                <a:prstClr val="black">
                  <a:lumMod val="95000"/>
                  <a:lumOff val="5000"/>
                </a:prstClr>
              </a:solidFill>
            </a:endParaRPr>
          </a:p>
        </p:txBody>
      </p:sp>
      <p:sp>
        <p:nvSpPr>
          <p:cNvPr id="4" name="Footer Placeholder 3"/>
          <p:cNvSpPr>
            <a:spLocks noGrp="1"/>
          </p:cNvSpPr>
          <p:nvPr>
            <p:ph type="ftr" sz="quarter" idx="11"/>
          </p:nvPr>
        </p:nvSpPr>
        <p:spPr/>
        <p:txBody>
          <a:bodyPr/>
          <a:lstStyle/>
          <a:p>
            <a:endParaRPr lang="en-US">
              <a:solidFill>
                <a:prstClr val="black">
                  <a:lumMod val="95000"/>
                  <a:lumOff val="5000"/>
                </a:prstClr>
              </a:solidFill>
            </a:endParaRPr>
          </a:p>
        </p:txBody>
      </p:sp>
      <p:sp>
        <p:nvSpPr>
          <p:cNvPr id="5" name="Slide Number Placeholder 4"/>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Your_Turn_10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7/13/19</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12"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4">
            <a:extLst/>
          </a:blip>
          <a:stretch>
            <a:fillRect/>
          </a:stretch>
        </p:blipFill>
        <p:spPr>
          <a:xfrm>
            <a:off x="9680030" y="5679830"/>
            <a:ext cx="2130970" cy="637613"/>
          </a:xfrm>
          <a:prstGeom prst="rect">
            <a:avLst/>
          </a:prstGeom>
          <a:ln w="12700">
            <a:solidFill>
              <a:srgbClr val="A6AAA9"/>
            </a:solidFill>
            <a:miter lim="400000"/>
          </a:ln>
        </p:spPr>
      </p:pic>
      <p:sp>
        <p:nvSpPr>
          <p:cNvPr id="18"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12"/>
                </p:tgtEl>
              </p:cMediaNode>
            </p:video>
          </p:childTnLst>
        </p:cTn>
      </p:par>
    </p:tnLst>
  </p:timing>
  <p:extLst mod="1">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Your_Turn_5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Black_W_10_Alarm-6">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8"/>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7/13/19</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8"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5">
            <a:extLst/>
          </a:blip>
          <a:stretch>
            <a:fillRect/>
          </a:stretch>
        </p:blipFill>
        <p:spPr>
          <a:xfrm>
            <a:off x="19088406" y="11645648"/>
            <a:ext cx="4544635" cy="1359812"/>
          </a:xfrm>
          <a:prstGeom prst="rect">
            <a:avLst/>
          </a:prstGeom>
          <a:ln w="12700">
            <a:solidFill>
              <a:srgbClr val="A6AAA9"/>
            </a:solidFill>
            <a:miter lim="400000"/>
          </a:ln>
        </p:spPr>
      </p:pic>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00000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video>
              <p:cMediaNode vol="80000">
                <p:cTn id="13" fill="hold" display="0">
                  <p:stCondLst>
                    <p:cond delay="indefinite"/>
                  </p:stCondLst>
                </p:cTn>
                <p:tgtEl>
                  <p:spTgt spid="6"/>
                </p:tgtEl>
              </p:cMediaNode>
            </p:video>
          </p:childTnLst>
        </p:cTn>
      </p:par>
    </p:tnLst>
  </p:timing>
  <p:extLst mod="1">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F50D20D1-FB23-684F-9AB5-129D6BD98B56}" type="datetimeFigureOut">
              <a:rPr lang="en-US" smtClean="0">
                <a:solidFill>
                  <a:prstClr val="black">
                    <a:lumMod val="95000"/>
                    <a:lumOff val="5000"/>
                  </a:prstClr>
                </a:solidFill>
              </a:rPr>
              <a:pPr/>
              <a:t>7/13/19</a:t>
            </a:fld>
            <a:endParaRPr lang="en-US">
              <a:solidFill>
                <a:prstClr val="black">
                  <a:lumMod val="95000"/>
                  <a:lumOff val="5000"/>
                </a:prstClr>
              </a:solidFill>
            </a:endParaRPr>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solidFill>
                <a:prstClr val="black">
                  <a:lumMod val="95000"/>
                  <a:lumOff val="5000"/>
                </a:prstClr>
              </a:solidFill>
            </a:endParaRPr>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462401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73" r:id="rId8"/>
    <p:sldLayoutId id="2147483674" r:id="rId9"/>
    <p:sldLayoutId id="2147483675" r:id="rId10"/>
    <p:sldLayoutId id="2147483676" r:id="rId11"/>
    <p:sldLayoutId id="2147483668" r:id="rId12"/>
    <p:sldLayoutId id="2147483669" r:id="rId13"/>
    <p:sldLayoutId id="2147483670" r:id="rId14"/>
    <p:sldLayoutId id="2147483671" r:id="rId15"/>
    <p:sldLayoutId id="2147483672" r:id="rId16"/>
  </p:sldLayoutIdLst>
  <p:txStyles>
    <p:titleStyle>
      <a:lvl1pPr algn="l" defTabSz="914400" rtl="0" eaLnBrk="1" latinLnBrk="0" hangingPunct="1">
        <a:lnSpc>
          <a:spcPct val="80000"/>
        </a:lnSpc>
        <a:spcBef>
          <a:spcPct val="0"/>
        </a:spcBef>
        <a:buNone/>
        <a:defRPr sz="5000" kern="1200" cap="none"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12.xml"/><Relationship Id="rId5" Type="http://schemas.openxmlformats.org/officeDocument/2006/relationships/image" Target="../media/image27.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12.xml"/><Relationship Id="rId6" Type="http://schemas.openxmlformats.org/officeDocument/2006/relationships/image" Target="../media/image28.png"/><Relationship Id="rId5" Type="http://schemas.openxmlformats.org/officeDocument/2006/relationships/image" Target="../media/image17.pn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12.xml"/><Relationship Id="rId6" Type="http://schemas.openxmlformats.org/officeDocument/2006/relationships/image" Target="../media/image28.png"/><Relationship Id="rId5" Type="http://schemas.openxmlformats.org/officeDocument/2006/relationships/image" Target="../media/image17.png"/><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21.xml"/><Relationship Id="rId1" Type="http://schemas.openxmlformats.org/officeDocument/2006/relationships/slideLayout" Target="../slideLayouts/slideLayout1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4.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notesSlide" Target="../notesSlides/notesSlide24.xml"/><Relationship Id="rId1" Type="http://schemas.openxmlformats.org/officeDocument/2006/relationships/slideLayout" Target="../slideLayouts/slideLayout12.xml"/><Relationship Id="rId4" Type="http://schemas.openxmlformats.org/officeDocument/2006/relationships/image" Target="../media/image31.tiff"/></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7.xml"/><Relationship Id="rId1" Type="http://schemas.openxmlformats.org/officeDocument/2006/relationships/slideLayout" Target="../slideLayouts/slideLayout12.xml"/><Relationship Id="rId4" Type="http://schemas.openxmlformats.org/officeDocument/2006/relationships/image" Target="../media/image34.png"/></Relationships>
</file>

<file path=ppt/slides/_rels/slide2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2.xml"/><Relationship Id="rId1" Type="http://schemas.openxmlformats.org/officeDocument/2006/relationships/slideLayout" Target="../slideLayouts/slideLayout12.xml"/><Relationship Id="rId4" Type="http://schemas.openxmlformats.org/officeDocument/2006/relationships/image" Target="../media/image38.png"/></Relationships>
</file>

<file path=ppt/slides/_rels/slide3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40.tiff"/><Relationship Id="rId2" Type="http://schemas.openxmlformats.org/officeDocument/2006/relationships/notesSlide" Target="../notesSlides/notesSlide35.xml"/><Relationship Id="rId1" Type="http://schemas.openxmlformats.org/officeDocument/2006/relationships/slideLayout" Target="../slideLayouts/slideLayout12.xml"/><Relationship Id="rId5" Type="http://schemas.openxmlformats.org/officeDocument/2006/relationships/image" Target="../media/image16.png"/><Relationship Id="rId4" Type="http://schemas.openxmlformats.org/officeDocument/2006/relationships/image" Target="../media/image15.tiff"/></Relationships>
</file>

<file path=ppt/slides/_rels/slide3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6.xml"/><Relationship Id="rId1" Type="http://schemas.openxmlformats.org/officeDocument/2006/relationships/slideLayout" Target="../slideLayouts/slideLayout12.xml"/><Relationship Id="rId4" Type="http://schemas.openxmlformats.org/officeDocument/2006/relationships/image" Target="../media/image17.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7.tiff"/><Relationship Id="rId7" Type="http://schemas.openxmlformats.org/officeDocument/2006/relationships/diagramColors" Target="../diagrams/colors1.xml"/><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tiff"/><Relationship Id="rId7" Type="http://schemas.openxmlformats.org/officeDocument/2006/relationships/image" Target="../media/image15.tiff"/><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tiff"/><Relationship Id="rId4" Type="http://schemas.openxmlformats.org/officeDocument/2006/relationships/image" Target="../media/image12.tiff"/><Relationship Id="rId9" Type="http://schemas.openxmlformats.org/officeDocument/2006/relationships/image" Target="../media/image17.png"/></Relationships>
</file>

<file path=ppt/slides/_rels/slide9.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8.png"/><Relationship Id="rId7" Type="http://schemas.openxmlformats.org/officeDocument/2006/relationships/image" Target="../media/image21.png"/><Relationship Id="rId12"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12.xml"/><Relationship Id="rId6" Type="http://schemas.openxmlformats.org/officeDocument/2006/relationships/image" Target="../media/image20.png"/><Relationship Id="rId11" Type="http://schemas.openxmlformats.org/officeDocument/2006/relationships/image" Target="../media/image25.png"/><Relationship Id="rId5" Type="http://schemas.openxmlformats.org/officeDocument/2006/relationships/image" Target="../media/image19.png"/><Relationship Id="rId10" Type="http://schemas.openxmlformats.org/officeDocument/2006/relationships/image" Target="../media/image24.png"/><Relationship Id="rId4" Type="http://schemas.openxmlformats.org/officeDocument/2006/relationships/image" Target="../media/image14.png"/><Relationship Id="rId9"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a:t>Reproducible Clinical Data Analysis</a:t>
            </a:r>
            <a:br>
              <a:rPr lang="en-US" dirty="0"/>
            </a:br>
            <a:r>
              <a:rPr lang="en-US" dirty="0"/>
              <a:t>with R and RStudio</a:t>
            </a:r>
          </a:p>
        </p:txBody>
      </p:sp>
      <p:sp>
        <p:nvSpPr>
          <p:cNvPr id="3" name="Subtitle 2"/>
          <p:cNvSpPr>
            <a:spLocks noGrp="1"/>
          </p:cNvSpPr>
          <p:nvPr>
            <p:ph type="subTitle" idx="1"/>
          </p:nvPr>
        </p:nvSpPr>
        <p:spPr>
          <a:xfrm>
            <a:off x="8610599" y="4804013"/>
            <a:ext cx="3467669" cy="1673756"/>
          </a:xfrm>
        </p:spPr>
        <p:txBody>
          <a:bodyPr>
            <a:normAutofit/>
          </a:bodyPr>
          <a:lstStyle/>
          <a:p>
            <a:r>
              <a:rPr lang="en-US" sz="2800" dirty="0"/>
              <a:t>Session 2</a:t>
            </a:r>
          </a:p>
          <a:p>
            <a:r>
              <a:rPr lang="en-US" sz="2800" b="1" dirty="0"/>
              <a:t>Getting Data</a:t>
            </a:r>
            <a:endParaRPr lang="en-US" sz="2000" b="1" dirty="0"/>
          </a:p>
        </p:txBody>
      </p:sp>
    </p:spTree>
    <p:extLst>
      <p:ext uri="{BB962C8B-B14F-4D97-AF65-F5344CB8AC3E}">
        <p14:creationId xmlns:p14="http://schemas.microsoft.com/office/powerpoint/2010/main" val="7677470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354329" y="427278"/>
            <a:ext cx="6362700" cy="6430722"/>
            <a:chOff x="354329" y="427278"/>
            <a:chExt cx="6362700" cy="6430722"/>
          </a:xfrm>
        </p:grpSpPr>
        <p:pic>
          <p:nvPicPr>
            <p:cNvPr id="2" name="Picture 1"/>
            <p:cNvPicPr>
              <a:picLocks noChangeAspect="1"/>
            </p:cNvPicPr>
            <p:nvPr/>
          </p:nvPicPr>
          <p:blipFill>
            <a:blip r:embed="rId3"/>
            <a:stretch>
              <a:fillRect/>
            </a:stretch>
          </p:blipFill>
          <p:spPr>
            <a:xfrm>
              <a:off x="354329" y="1447800"/>
              <a:ext cx="6362700" cy="5410200"/>
            </a:xfrm>
            <a:prstGeom prst="rect">
              <a:avLst/>
            </a:prstGeom>
          </p:spPr>
        </p:pic>
        <p:pic>
          <p:nvPicPr>
            <p:cNvPr id="4" name="Picture 3"/>
            <p:cNvPicPr>
              <a:picLocks noChangeAspect="1"/>
            </p:cNvPicPr>
            <p:nvPr/>
          </p:nvPicPr>
          <p:blipFill>
            <a:blip r:embed="rId4"/>
            <a:stretch>
              <a:fillRect/>
            </a:stretch>
          </p:blipFill>
          <p:spPr>
            <a:xfrm>
              <a:off x="2999493" y="427278"/>
              <a:ext cx="1011410" cy="1020522"/>
            </a:xfrm>
            <a:prstGeom prst="rect">
              <a:avLst/>
            </a:prstGeom>
          </p:spPr>
        </p:pic>
        <p:sp>
          <p:nvSpPr>
            <p:cNvPr id="5" name="TextBox 4"/>
            <p:cNvSpPr txBox="1"/>
            <p:nvPr/>
          </p:nvSpPr>
          <p:spPr>
            <a:xfrm>
              <a:off x="3161304" y="665191"/>
              <a:ext cx="687793" cy="523220"/>
            </a:xfrm>
            <a:prstGeom prst="rect">
              <a:avLst/>
            </a:prstGeom>
            <a:noFill/>
          </p:spPr>
          <p:txBody>
            <a:bodyPr wrap="square" rtlCol="0">
              <a:spAutoFit/>
            </a:bodyPr>
            <a:lstStyle/>
            <a:p>
              <a:pPr algn="ctr"/>
              <a:r>
                <a:rPr lang="en-US" sz="2800" dirty="0">
                  <a:solidFill>
                    <a:schemeClr val="tx1">
                      <a:lumMod val="65000"/>
                      <a:lumOff val="35000"/>
                    </a:schemeClr>
                  </a:solidFill>
                </a:rPr>
                <a:t>csv</a:t>
              </a:r>
              <a:endParaRPr lang="en-US" sz="4000" dirty="0">
                <a:solidFill>
                  <a:schemeClr val="tx1">
                    <a:lumMod val="65000"/>
                    <a:lumOff val="35000"/>
                  </a:schemeClr>
                </a:solidFill>
              </a:endParaRPr>
            </a:p>
          </p:txBody>
        </p:sp>
      </p:grpSp>
      <p:grpSp>
        <p:nvGrpSpPr>
          <p:cNvPr id="8" name="Group 7"/>
          <p:cNvGrpSpPr/>
          <p:nvPr/>
        </p:nvGrpSpPr>
        <p:grpSpPr>
          <a:xfrm>
            <a:off x="5389955" y="427278"/>
            <a:ext cx="6489700" cy="6430722"/>
            <a:chOff x="5389955" y="427278"/>
            <a:chExt cx="6489700" cy="6430722"/>
          </a:xfrm>
        </p:grpSpPr>
        <p:pic>
          <p:nvPicPr>
            <p:cNvPr id="3" name="Picture 2"/>
            <p:cNvPicPr>
              <a:picLocks noChangeAspect="1"/>
            </p:cNvPicPr>
            <p:nvPr/>
          </p:nvPicPr>
          <p:blipFill>
            <a:blip r:embed="rId5"/>
            <a:stretch>
              <a:fillRect/>
            </a:stretch>
          </p:blipFill>
          <p:spPr>
            <a:xfrm>
              <a:off x="5389955" y="1447800"/>
              <a:ext cx="6489700" cy="5410200"/>
            </a:xfrm>
            <a:prstGeom prst="rect">
              <a:avLst/>
            </a:prstGeom>
          </p:spPr>
        </p:pic>
        <p:pic>
          <p:nvPicPr>
            <p:cNvPr id="6" name="Picture 5"/>
            <p:cNvPicPr>
              <a:picLocks noChangeAspect="1"/>
            </p:cNvPicPr>
            <p:nvPr/>
          </p:nvPicPr>
          <p:blipFill>
            <a:blip r:embed="rId4"/>
            <a:stretch>
              <a:fillRect/>
            </a:stretch>
          </p:blipFill>
          <p:spPr>
            <a:xfrm>
              <a:off x="8096081" y="427278"/>
              <a:ext cx="1011410" cy="1020522"/>
            </a:xfrm>
            <a:prstGeom prst="rect">
              <a:avLst/>
            </a:prstGeom>
          </p:spPr>
        </p:pic>
        <p:sp>
          <p:nvSpPr>
            <p:cNvPr id="7" name="TextBox 6"/>
            <p:cNvSpPr txBox="1"/>
            <p:nvPr/>
          </p:nvSpPr>
          <p:spPr>
            <a:xfrm>
              <a:off x="8257892" y="665191"/>
              <a:ext cx="687793" cy="523220"/>
            </a:xfrm>
            <a:prstGeom prst="rect">
              <a:avLst/>
            </a:prstGeom>
            <a:noFill/>
          </p:spPr>
          <p:txBody>
            <a:bodyPr wrap="square" rtlCol="0">
              <a:spAutoFit/>
            </a:bodyPr>
            <a:lstStyle/>
            <a:p>
              <a:pPr algn="ctr"/>
              <a:r>
                <a:rPr lang="en-US" sz="2800" dirty="0" err="1">
                  <a:solidFill>
                    <a:schemeClr val="tx1">
                      <a:lumMod val="65000"/>
                      <a:lumOff val="35000"/>
                    </a:schemeClr>
                  </a:solidFill>
                </a:rPr>
                <a:t>xls</a:t>
              </a:r>
              <a:endParaRPr lang="en-US" sz="4000" dirty="0">
                <a:solidFill>
                  <a:schemeClr val="tx1">
                    <a:lumMod val="65000"/>
                    <a:lumOff val="35000"/>
                  </a:schemeClr>
                </a:solidFill>
              </a:endParaRPr>
            </a:p>
          </p:txBody>
        </p:sp>
      </p:grpSp>
    </p:spTree>
    <p:extLst>
      <p:ext uri="{BB962C8B-B14F-4D97-AF65-F5344CB8AC3E}">
        <p14:creationId xmlns:p14="http://schemas.microsoft.com/office/powerpoint/2010/main" val="15442852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2143594" y="1710434"/>
            <a:ext cx="3110685" cy="3609931"/>
          </a:xfrm>
          <a:prstGeom prst="rect">
            <a:avLst/>
          </a:prstGeom>
        </p:spPr>
      </p:pic>
      <p:grpSp>
        <p:nvGrpSpPr>
          <p:cNvPr id="7" name="Group 6"/>
          <p:cNvGrpSpPr/>
          <p:nvPr/>
        </p:nvGrpSpPr>
        <p:grpSpPr>
          <a:xfrm>
            <a:off x="5713442" y="3772357"/>
            <a:ext cx="3220493" cy="654654"/>
            <a:chOff x="4334347" y="3202731"/>
            <a:chExt cx="4090126" cy="654654"/>
          </a:xfrm>
        </p:grpSpPr>
        <p:sp>
          <p:nvSpPr>
            <p:cNvPr id="5" name="Rectangle 4"/>
            <p:cNvSpPr/>
            <p:nvPr/>
          </p:nvSpPr>
          <p:spPr>
            <a:xfrm>
              <a:off x="4334347" y="3202731"/>
              <a:ext cx="3985194" cy="654654"/>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4334347" y="3289195"/>
              <a:ext cx="4090126" cy="523220"/>
            </a:xfrm>
            <a:prstGeom prst="rect">
              <a:avLst/>
            </a:prstGeom>
            <a:noFill/>
          </p:spPr>
          <p:txBody>
            <a:bodyPr wrap="square" rtlCol="0">
              <a:spAutoFit/>
            </a:bodyPr>
            <a:lstStyle/>
            <a:p>
              <a:r>
                <a:rPr lang="en-US" sz="2800" dirty="0">
                  <a:latin typeface="Monaco" charset="0"/>
                  <a:ea typeface="Monaco" charset="0"/>
                  <a:cs typeface="Monaco" charset="0"/>
                </a:rPr>
                <a:t>library(</a:t>
              </a:r>
              <a:r>
                <a:rPr lang="en-US" sz="2800" dirty="0" err="1">
                  <a:latin typeface="Monaco" charset="0"/>
                  <a:ea typeface="Monaco" charset="0"/>
                  <a:cs typeface="Monaco" charset="0"/>
                </a:rPr>
                <a:t>readr</a:t>
              </a:r>
              <a:r>
                <a:rPr lang="en-US" sz="2800" dirty="0">
                  <a:latin typeface="Monaco" charset="0"/>
                  <a:ea typeface="Monaco" charset="0"/>
                  <a:cs typeface="Monaco" charset="0"/>
                </a:rPr>
                <a:t>)</a:t>
              </a:r>
            </a:p>
          </p:txBody>
        </p:sp>
      </p:grpSp>
      <p:sp>
        <p:nvSpPr>
          <p:cNvPr id="8" name="TextBox 7"/>
          <p:cNvSpPr txBox="1"/>
          <p:nvPr/>
        </p:nvSpPr>
        <p:spPr>
          <a:xfrm>
            <a:off x="5713442" y="2561292"/>
            <a:ext cx="5292812" cy="1077218"/>
          </a:xfrm>
          <a:prstGeom prst="rect">
            <a:avLst/>
          </a:prstGeom>
          <a:noFill/>
        </p:spPr>
        <p:txBody>
          <a:bodyPr wrap="square" rtlCol="0">
            <a:spAutoFit/>
          </a:bodyPr>
          <a:lstStyle/>
          <a:p>
            <a:r>
              <a:rPr lang="en-US" sz="3200" dirty="0"/>
              <a:t>Import flat rectangular data files (.csv, .</a:t>
            </a:r>
            <a:r>
              <a:rPr lang="en-US" sz="3200" dirty="0" err="1"/>
              <a:t>tsv</a:t>
            </a:r>
            <a:r>
              <a:rPr lang="en-US" sz="3200" dirty="0"/>
              <a:t>, ...)</a:t>
            </a:r>
          </a:p>
        </p:txBody>
      </p:sp>
      <p:grpSp>
        <p:nvGrpSpPr>
          <p:cNvPr id="13" name="Group 12"/>
          <p:cNvGrpSpPr/>
          <p:nvPr/>
        </p:nvGrpSpPr>
        <p:grpSpPr>
          <a:xfrm>
            <a:off x="5918886" y="5058096"/>
            <a:ext cx="4868563" cy="1676336"/>
            <a:chOff x="5918886" y="5058096"/>
            <a:chExt cx="4868563" cy="1676336"/>
          </a:xfrm>
        </p:grpSpPr>
        <p:sp>
          <p:nvSpPr>
            <p:cNvPr id="9" name="Rounded Rectangular Callout 8"/>
            <p:cNvSpPr/>
            <p:nvPr/>
          </p:nvSpPr>
          <p:spPr>
            <a:xfrm>
              <a:off x="5929219" y="5193916"/>
              <a:ext cx="4858230" cy="1540516"/>
            </a:xfrm>
            <a:prstGeom prst="wedgeRoundRectCallout">
              <a:avLst>
                <a:gd name="adj1" fmla="val -5814"/>
                <a:gd name="adj2" fmla="val -104943"/>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0" name="TextBox 9"/>
            <p:cNvSpPr txBox="1"/>
            <p:nvPr/>
          </p:nvSpPr>
          <p:spPr>
            <a:xfrm>
              <a:off x="5929218" y="5058096"/>
              <a:ext cx="4858231"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Alternatively,</a:t>
              </a:r>
            </a:p>
            <a:p>
              <a:pPr algn="ctr"/>
              <a:endParaRPr lang="en-US" sz="2800" dirty="0">
                <a:solidFill>
                  <a:schemeClr val="bg1"/>
                </a:solidFill>
              </a:endParaRPr>
            </a:p>
            <a:p>
              <a:pPr algn="ctr"/>
              <a:endParaRPr lang="en-US" dirty="0">
                <a:solidFill>
                  <a:schemeClr val="bg1"/>
                </a:solidFill>
              </a:endParaRPr>
            </a:p>
          </p:txBody>
        </p:sp>
        <p:sp>
          <p:nvSpPr>
            <p:cNvPr id="12" name="Rectangle 11"/>
            <p:cNvSpPr/>
            <p:nvPr/>
          </p:nvSpPr>
          <p:spPr>
            <a:xfrm>
              <a:off x="6631961" y="5869461"/>
              <a:ext cx="3451153" cy="538751"/>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5918886" y="5877093"/>
              <a:ext cx="4856206" cy="523220"/>
            </a:xfrm>
            <a:prstGeom prst="rect">
              <a:avLst/>
            </a:prstGeom>
            <a:noFill/>
          </p:spPr>
          <p:txBody>
            <a:bodyPr wrap="square" rtlCol="0">
              <a:spAutoFit/>
            </a:bodyPr>
            <a:lstStyle/>
            <a:p>
              <a:pPr algn="ctr"/>
              <a:r>
                <a:rPr lang="en-US" sz="2400" dirty="0">
                  <a:latin typeface="Monaco" charset="0"/>
                  <a:ea typeface="Monaco" charset="0"/>
                  <a:cs typeface="Monaco" charset="0"/>
                </a:rPr>
                <a:t>library(</a:t>
              </a:r>
              <a:r>
                <a:rPr lang="en-US" sz="2400" dirty="0" err="1">
                  <a:latin typeface="Monaco" charset="0"/>
                  <a:ea typeface="Monaco" charset="0"/>
                  <a:cs typeface="Monaco" charset="0"/>
                </a:rPr>
                <a:t>tidyverse</a:t>
              </a:r>
              <a:r>
                <a:rPr lang="en-US" sz="2800" dirty="0">
                  <a:latin typeface="Monaco" charset="0"/>
                  <a:ea typeface="Monaco" charset="0"/>
                  <a:cs typeface="Monaco" charset="0"/>
                </a:rPr>
                <a:t>)</a:t>
              </a:r>
            </a:p>
          </p:txBody>
        </p:sp>
      </p:grpSp>
    </p:spTree>
    <p:extLst>
      <p:ext uri="{BB962C8B-B14F-4D97-AF65-F5344CB8AC3E}">
        <p14:creationId xmlns:p14="http://schemas.microsoft.com/office/powerpoint/2010/main" val="1948201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p:cNvGrpSpPr/>
          <p:nvPr/>
        </p:nvGrpSpPr>
        <p:grpSpPr>
          <a:xfrm>
            <a:off x="1968398" y="3507699"/>
            <a:ext cx="8090002" cy="655320"/>
            <a:chOff x="2080825" y="3162925"/>
            <a:chExt cx="8090002" cy="655320"/>
          </a:xfrm>
        </p:grpSpPr>
        <p:sp>
          <p:nvSpPr>
            <p:cNvPr id="7" name="Rectangle 6"/>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2080825" y="3235065"/>
              <a:ext cx="8090002" cy="523220"/>
            </a:xfrm>
            <a:prstGeom prst="rect">
              <a:avLst/>
            </a:prstGeom>
            <a:noFill/>
          </p:spPr>
          <p:txBody>
            <a:bodyPr wrap="square" rtlCol="0">
              <a:spAutoFit/>
            </a:bodyPr>
            <a:lstStyle/>
            <a:p>
              <a:r>
                <a:rPr lang="en-US" sz="2800" i="1" dirty="0">
                  <a:solidFill>
                    <a:srgbClr val="0070C0"/>
                  </a:solidFill>
                  <a:latin typeface="Monaco" charset="0"/>
                  <a:ea typeface="Monaco" charset="0"/>
                  <a:cs typeface="Monaco" charset="0"/>
                </a:rPr>
                <a:t>  </a:t>
              </a:r>
              <a:r>
                <a:rPr lang="en-US" sz="2800" i="1" dirty="0" err="1">
                  <a:solidFill>
                    <a:srgbClr val="0070C0"/>
                  </a:solidFill>
                  <a:latin typeface="Monaco" charset="0"/>
                  <a:ea typeface="Monaco" charset="0"/>
                  <a:cs typeface="Monaco" charset="0"/>
                </a:rPr>
                <a:t>data_frame</a:t>
              </a:r>
              <a:r>
                <a:rPr lang="en-US" sz="2800" dirty="0">
                  <a:solidFill>
                    <a:srgbClr val="0070C0"/>
                  </a:solidFill>
                  <a:latin typeface="Monaco" charset="0"/>
                  <a:ea typeface="Monaco" charset="0"/>
                  <a:cs typeface="Monaco" charset="0"/>
                </a:rPr>
                <a:t> </a:t>
              </a:r>
              <a:r>
                <a:rPr lang="en-US" sz="2800" dirty="0">
                  <a:latin typeface="Monaco" charset="0"/>
                  <a:ea typeface="Monaco" charset="0"/>
                  <a:cs typeface="Monaco" charset="0"/>
                </a:rPr>
                <a:t>&lt;- </a:t>
              </a:r>
              <a:r>
                <a:rPr lang="en-US" sz="2800" b="1" dirty="0" err="1">
                  <a:latin typeface="Monaco" charset="0"/>
                  <a:ea typeface="Monaco" charset="0"/>
                  <a:cs typeface="Monaco" charset="0"/>
                </a:rPr>
                <a:t>read_csv</a:t>
              </a:r>
              <a:r>
                <a:rPr lang="en-US" sz="2800" dirty="0">
                  <a:latin typeface="Monaco" charset="0"/>
                  <a:ea typeface="Monaco" charset="0"/>
                  <a:cs typeface="Monaco" charset="0"/>
                </a:rPr>
                <a:t>(</a:t>
              </a:r>
              <a:r>
                <a:rPr lang="en-US" sz="2800" i="1" dirty="0" err="1">
                  <a:solidFill>
                    <a:srgbClr val="0070C0"/>
                  </a:solidFill>
                  <a:latin typeface="Monaco" charset="0"/>
                  <a:ea typeface="Monaco" charset="0"/>
                  <a:cs typeface="Monaco" charset="0"/>
                </a:rPr>
                <a:t>file_name</a:t>
              </a:r>
              <a:r>
                <a:rPr lang="en-US" sz="2800" dirty="0">
                  <a:latin typeface="Monaco" charset="0"/>
                  <a:ea typeface="Monaco" charset="0"/>
                  <a:cs typeface="Monaco" charset="0"/>
                </a:rPr>
                <a:t>)</a:t>
              </a:r>
            </a:p>
          </p:txBody>
        </p:sp>
      </p:grpSp>
      <p:sp>
        <p:nvSpPr>
          <p:cNvPr id="13" name="Rectangle 12"/>
          <p:cNvSpPr/>
          <p:nvPr/>
        </p:nvSpPr>
        <p:spPr>
          <a:xfrm>
            <a:off x="3931458" y="740977"/>
            <a:ext cx="3871573" cy="830997"/>
          </a:xfrm>
          <a:prstGeom prst="rect">
            <a:avLst/>
          </a:prstGeom>
        </p:spPr>
        <p:txBody>
          <a:bodyPr wrap="none">
            <a:spAutoFit/>
          </a:bodyPr>
          <a:lstStyle/>
          <a:p>
            <a:r>
              <a:rPr lang="en-US" sz="4800" dirty="0" err="1">
                <a:latin typeface="Monaco" charset="0"/>
                <a:ea typeface="Monaco" charset="0"/>
                <a:cs typeface="Monaco" charset="0"/>
              </a:rPr>
              <a:t>read_csv</a:t>
            </a:r>
            <a:r>
              <a:rPr lang="en-US" sz="4800" dirty="0">
                <a:latin typeface="Monaco" charset="0"/>
                <a:ea typeface="Monaco" charset="0"/>
                <a:cs typeface="Monaco" charset="0"/>
              </a:rPr>
              <a:t>()</a:t>
            </a:r>
            <a:endParaRPr lang="en-US" sz="4800" dirty="0"/>
          </a:p>
        </p:txBody>
      </p:sp>
      <p:grpSp>
        <p:nvGrpSpPr>
          <p:cNvPr id="21" name="Group 20"/>
          <p:cNvGrpSpPr/>
          <p:nvPr/>
        </p:nvGrpSpPr>
        <p:grpSpPr>
          <a:xfrm>
            <a:off x="1878374" y="4723160"/>
            <a:ext cx="7294115" cy="1679292"/>
            <a:chOff x="1919035" y="4333415"/>
            <a:chExt cx="7294115" cy="1679292"/>
          </a:xfrm>
        </p:grpSpPr>
        <p:grpSp>
          <p:nvGrpSpPr>
            <p:cNvPr id="20" name="Group 19"/>
            <p:cNvGrpSpPr/>
            <p:nvPr/>
          </p:nvGrpSpPr>
          <p:grpSpPr>
            <a:xfrm>
              <a:off x="8201740" y="4722760"/>
              <a:ext cx="1011410" cy="1020522"/>
              <a:chOff x="8201740" y="4722760"/>
              <a:chExt cx="1011410" cy="1020522"/>
            </a:xfrm>
          </p:grpSpPr>
          <p:pic>
            <p:nvPicPr>
              <p:cNvPr id="14" name="Picture 13"/>
              <p:cNvPicPr>
                <a:picLocks noChangeAspect="1"/>
              </p:cNvPicPr>
              <p:nvPr/>
            </p:nvPicPr>
            <p:blipFill>
              <a:blip r:embed="rId3"/>
              <a:stretch>
                <a:fillRect/>
              </a:stretch>
            </p:blipFill>
            <p:spPr>
              <a:xfrm>
                <a:off x="8201740" y="4722760"/>
                <a:ext cx="1011410" cy="1020522"/>
              </a:xfrm>
              <a:prstGeom prst="rect">
                <a:avLst/>
              </a:prstGeom>
            </p:spPr>
          </p:pic>
          <p:sp>
            <p:nvSpPr>
              <p:cNvPr id="15" name="TextBox 14"/>
              <p:cNvSpPr txBox="1"/>
              <p:nvPr/>
            </p:nvSpPr>
            <p:spPr>
              <a:xfrm>
                <a:off x="8348561" y="4938830"/>
                <a:ext cx="687793" cy="523220"/>
              </a:xfrm>
              <a:prstGeom prst="rect">
                <a:avLst/>
              </a:prstGeom>
              <a:noFill/>
            </p:spPr>
            <p:txBody>
              <a:bodyPr wrap="square" rtlCol="0">
                <a:spAutoFit/>
              </a:bodyPr>
              <a:lstStyle/>
              <a:p>
                <a:pPr algn="ctr"/>
                <a:r>
                  <a:rPr lang="en-US" sz="2800" dirty="0">
                    <a:solidFill>
                      <a:schemeClr val="tx1">
                        <a:lumMod val="65000"/>
                        <a:lumOff val="35000"/>
                      </a:schemeClr>
                    </a:solidFill>
                  </a:rPr>
                  <a:t>csv</a:t>
                </a:r>
                <a:endParaRPr lang="en-US" sz="4000" dirty="0">
                  <a:solidFill>
                    <a:schemeClr val="tx1">
                      <a:lumMod val="65000"/>
                      <a:lumOff val="35000"/>
                    </a:schemeClr>
                  </a:solidFill>
                </a:endParaRPr>
              </a:p>
            </p:txBody>
          </p:sp>
        </p:grpSp>
        <p:pic>
          <p:nvPicPr>
            <p:cNvPr id="16" name="Picture 15"/>
            <p:cNvPicPr>
              <a:picLocks noChangeAspect="1"/>
            </p:cNvPicPr>
            <p:nvPr/>
          </p:nvPicPr>
          <p:blipFill rotWithShape="1">
            <a:blip r:embed="rId4"/>
            <a:srcRect r="3730"/>
            <a:stretch/>
          </p:blipFill>
          <p:spPr>
            <a:xfrm>
              <a:off x="1919035" y="4333415"/>
              <a:ext cx="2862828" cy="1679292"/>
            </a:xfrm>
            <a:prstGeom prst="rect">
              <a:avLst/>
            </a:prstGeom>
          </p:spPr>
        </p:pic>
        <p:pic>
          <p:nvPicPr>
            <p:cNvPr id="17" name="Picture 16"/>
            <p:cNvPicPr>
              <a:picLocks noChangeAspect="1"/>
            </p:cNvPicPr>
            <p:nvPr/>
          </p:nvPicPr>
          <p:blipFill rotWithShape="1">
            <a:blip r:embed="rId5"/>
            <a:srcRect l="-14832" t="-12825" b="1"/>
            <a:stretch/>
          </p:blipFill>
          <p:spPr>
            <a:xfrm rot="16200000" flipV="1">
              <a:off x="6242964" y="3676983"/>
              <a:ext cx="851328" cy="3221309"/>
            </a:xfrm>
            <a:prstGeom prst="rect">
              <a:avLst/>
            </a:prstGeom>
          </p:spPr>
        </p:pic>
      </p:grpSp>
      <p:pic>
        <p:nvPicPr>
          <p:cNvPr id="30" name="Picture 29"/>
          <p:cNvPicPr>
            <a:picLocks noChangeAspect="1"/>
          </p:cNvPicPr>
          <p:nvPr/>
        </p:nvPicPr>
        <p:blipFill>
          <a:blip r:embed="rId6"/>
          <a:stretch>
            <a:fillRect/>
          </a:stretch>
        </p:blipFill>
        <p:spPr>
          <a:xfrm>
            <a:off x="10939224" y="5629924"/>
            <a:ext cx="867049" cy="1006205"/>
          </a:xfrm>
          <a:prstGeom prst="rect">
            <a:avLst/>
          </a:prstGeom>
        </p:spPr>
      </p:pic>
    </p:spTree>
    <p:extLst>
      <p:ext uri="{BB962C8B-B14F-4D97-AF65-F5344CB8AC3E}">
        <p14:creationId xmlns:p14="http://schemas.microsoft.com/office/powerpoint/2010/main" val="19527132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Aside: R Syntax Basics</a:t>
            </a:r>
          </a:p>
        </p:txBody>
      </p:sp>
      <p:grpSp>
        <p:nvGrpSpPr>
          <p:cNvPr id="3" name="Group 2"/>
          <p:cNvGrpSpPr/>
          <p:nvPr/>
        </p:nvGrpSpPr>
        <p:grpSpPr>
          <a:xfrm>
            <a:off x="1968398" y="3507699"/>
            <a:ext cx="8090002" cy="655320"/>
            <a:chOff x="2080825" y="3162925"/>
            <a:chExt cx="8090002" cy="655320"/>
          </a:xfrm>
        </p:grpSpPr>
        <p:sp>
          <p:nvSpPr>
            <p:cNvPr id="4" name="Rectangle 3"/>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2080825" y="3235065"/>
              <a:ext cx="8090002" cy="523220"/>
            </a:xfrm>
            <a:prstGeom prst="rect">
              <a:avLst/>
            </a:prstGeom>
            <a:noFill/>
          </p:spPr>
          <p:txBody>
            <a:bodyPr wrap="square" rtlCol="0">
              <a:spAutoFit/>
            </a:bodyPr>
            <a:lstStyle/>
            <a:p>
              <a:r>
                <a:rPr lang="en-US" sz="2800" i="1" dirty="0">
                  <a:solidFill>
                    <a:srgbClr val="0070C0"/>
                  </a:solidFill>
                  <a:latin typeface="Monaco" charset="0"/>
                  <a:ea typeface="Monaco" charset="0"/>
                  <a:cs typeface="Monaco" charset="0"/>
                </a:rPr>
                <a:t>  </a:t>
              </a:r>
              <a:r>
                <a:rPr lang="en-US" sz="2800" i="1" dirty="0" err="1">
                  <a:solidFill>
                    <a:srgbClr val="0070C0"/>
                  </a:solidFill>
                  <a:latin typeface="Monaco" charset="0"/>
                  <a:ea typeface="Monaco" charset="0"/>
                  <a:cs typeface="Monaco" charset="0"/>
                </a:rPr>
                <a:t>data_frame</a:t>
              </a:r>
              <a:r>
                <a:rPr lang="en-US" sz="2800" dirty="0">
                  <a:solidFill>
                    <a:srgbClr val="0070C0"/>
                  </a:solidFill>
                  <a:latin typeface="Monaco" charset="0"/>
                  <a:ea typeface="Monaco" charset="0"/>
                  <a:cs typeface="Monaco" charset="0"/>
                </a:rPr>
                <a:t> </a:t>
              </a:r>
              <a:r>
                <a:rPr lang="en-US" sz="2800" dirty="0">
                  <a:latin typeface="Monaco" charset="0"/>
                  <a:ea typeface="Monaco" charset="0"/>
                  <a:cs typeface="Monaco" charset="0"/>
                </a:rPr>
                <a:t>&lt;- </a:t>
              </a:r>
              <a:r>
                <a:rPr lang="en-US" sz="2800" b="1" dirty="0" err="1">
                  <a:latin typeface="Monaco" charset="0"/>
                  <a:ea typeface="Monaco" charset="0"/>
                  <a:cs typeface="Monaco" charset="0"/>
                </a:rPr>
                <a:t>read_csv</a:t>
              </a:r>
              <a:r>
                <a:rPr lang="en-US" sz="2800" dirty="0">
                  <a:latin typeface="Monaco" charset="0"/>
                  <a:ea typeface="Monaco" charset="0"/>
                  <a:cs typeface="Monaco" charset="0"/>
                </a:rPr>
                <a:t>(</a:t>
              </a:r>
              <a:r>
                <a:rPr lang="en-US" sz="2800" i="1" dirty="0" err="1">
                  <a:solidFill>
                    <a:srgbClr val="0070C0"/>
                  </a:solidFill>
                  <a:latin typeface="Monaco" charset="0"/>
                  <a:ea typeface="Monaco" charset="0"/>
                  <a:cs typeface="Monaco" charset="0"/>
                </a:rPr>
                <a:t>file_name</a:t>
              </a:r>
              <a:r>
                <a:rPr lang="en-US" sz="2800" dirty="0">
                  <a:latin typeface="Monaco" charset="0"/>
                  <a:ea typeface="Monaco" charset="0"/>
                  <a:cs typeface="Monaco" charset="0"/>
                </a:rPr>
                <a:t>)</a:t>
              </a:r>
            </a:p>
          </p:txBody>
        </p:sp>
      </p:grpSp>
      <p:grpSp>
        <p:nvGrpSpPr>
          <p:cNvPr id="6" name="Group 5"/>
          <p:cNvGrpSpPr/>
          <p:nvPr/>
        </p:nvGrpSpPr>
        <p:grpSpPr>
          <a:xfrm>
            <a:off x="5226053" y="1907267"/>
            <a:ext cx="2365216" cy="1692772"/>
            <a:chOff x="1322364" y="4528477"/>
            <a:chExt cx="1503814" cy="1301318"/>
          </a:xfrm>
        </p:grpSpPr>
        <p:sp>
          <p:nvSpPr>
            <p:cNvPr id="7" name="Rounded Rectangular Callout 6"/>
            <p:cNvSpPr/>
            <p:nvPr/>
          </p:nvSpPr>
          <p:spPr>
            <a:xfrm>
              <a:off x="1322364" y="4703869"/>
              <a:ext cx="1503814" cy="958362"/>
            </a:xfrm>
            <a:prstGeom prst="wedgeRoundRectCallout">
              <a:avLst>
                <a:gd name="adj1" fmla="val -5341"/>
                <a:gd name="adj2" fmla="val 73068"/>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8" name="TextBox 7"/>
            <p:cNvSpPr txBox="1"/>
            <p:nvPr/>
          </p:nvSpPr>
          <p:spPr>
            <a:xfrm>
              <a:off x="1322364" y="4528477"/>
              <a:ext cx="1503814" cy="1301318"/>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function</a:t>
              </a:r>
            </a:p>
            <a:p>
              <a:pPr algn="ctr"/>
              <a:r>
                <a:rPr lang="en-US" sz="2800" dirty="0">
                  <a:solidFill>
                    <a:schemeClr val="bg1"/>
                  </a:solidFill>
                </a:rPr>
                <a:t>(does stuff)</a:t>
              </a:r>
            </a:p>
            <a:p>
              <a:pPr algn="ctr"/>
              <a:endParaRPr lang="en-US" dirty="0">
                <a:solidFill>
                  <a:schemeClr val="bg1"/>
                </a:solidFill>
              </a:endParaRPr>
            </a:p>
          </p:txBody>
        </p:sp>
      </p:grpSp>
    </p:spTree>
    <p:extLst>
      <p:ext uri="{BB962C8B-B14F-4D97-AF65-F5344CB8AC3E}">
        <p14:creationId xmlns:p14="http://schemas.microsoft.com/office/powerpoint/2010/main" val="4138781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Aside: R Syntax Basics</a:t>
            </a:r>
          </a:p>
        </p:txBody>
      </p:sp>
      <p:grpSp>
        <p:nvGrpSpPr>
          <p:cNvPr id="3" name="Group 2"/>
          <p:cNvGrpSpPr/>
          <p:nvPr/>
        </p:nvGrpSpPr>
        <p:grpSpPr>
          <a:xfrm>
            <a:off x="1968398" y="3507699"/>
            <a:ext cx="8090002" cy="655320"/>
            <a:chOff x="2080825" y="3162925"/>
            <a:chExt cx="8090002" cy="655320"/>
          </a:xfrm>
        </p:grpSpPr>
        <p:sp>
          <p:nvSpPr>
            <p:cNvPr id="4" name="Rectangle 3"/>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2080825" y="3235065"/>
              <a:ext cx="8090002" cy="523220"/>
            </a:xfrm>
            <a:prstGeom prst="rect">
              <a:avLst/>
            </a:prstGeom>
            <a:noFill/>
          </p:spPr>
          <p:txBody>
            <a:bodyPr wrap="square" rtlCol="0">
              <a:spAutoFit/>
            </a:bodyPr>
            <a:lstStyle/>
            <a:p>
              <a:r>
                <a:rPr lang="en-US" sz="2800" i="1" dirty="0">
                  <a:solidFill>
                    <a:srgbClr val="0070C0"/>
                  </a:solidFill>
                  <a:latin typeface="Monaco" charset="0"/>
                  <a:ea typeface="Monaco" charset="0"/>
                  <a:cs typeface="Monaco" charset="0"/>
                </a:rPr>
                <a:t>  </a:t>
              </a:r>
              <a:r>
                <a:rPr lang="en-US" sz="2800" i="1" dirty="0" err="1">
                  <a:solidFill>
                    <a:srgbClr val="0070C0"/>
                  </a:solidFill>
                  <a:latin typeface="Monaco" charset="0"/>
                  <a:ea typeface="Monaco" charset="0"/>
                  <a:cs typeface="Monaco" charset="0"/>
                </a:rPr>
                <a:t>data_frame</a:t>
              </a:r>
              <a:r>
                <a:rPr lang="en-US" sz="2800" dirty="0">
                  <a:solidFill>
                    <a:srgbClr val="0070C0"/>
                  </a:solidFill>
                  <a:latin typeface="Monaco" charset="0"/>
                  <a:ea typeface="Monaco" charset="0"/>
                  <a:cs typeface="Monaco" charset="0"/>
                </a:rPr>
                <a:t> </a:t>
              </a:r>
              <a:r>
                <a:rPr lang="en-US" sz="2800" dirty="0">
                  <a:latin typeface="Monaco" charset="0"/>
                  <a:ea typeface="Monaco" charset="0"/>
                  <a:cs typeface="Monaco" charset="0"/>
                </a:rPr>
                <a:t>&lt;- </a:t>
              </a:r>
              <a:r>
                <a:rPr lang="en-US" sz="2800" b="1" dirty="0" err="1">
                  <a:latin typeface="Monaco" charset="0"/>
                  <a:ea typeface="Monaco" charset="0"/>
                  <a:cs typeface="Monaco" charset="0"/>
                </a:rPr>
                <a:t>read_csv</a:t>
              </a:r>
              <a:r>
                <a:rPr lang="en-US" sz="2800" dirty="0">
                  <a:latin typeface="Monaco" charset="0"/>
                  <a:ea typeface="Monaco" charset="0"/>
                  <a:cs typeface="Monaco" charset="0"/>
                </a:rPr>
                <a:t>(</a:t>
              </a:r>
              <a:r>
                <a:rPr lang="en-US" sz="2800" i="1" dirty="0" err="1">
                  <a:solidFill>
                    <a:srgbClr val="0070C0"/>
                  </a:solidFill>
                  <a:latin typeface="Monaco" charset="0"/>
                  <a:ea typeface="Monaco" charset="0"/>
                  <a:cs typeface="Monaco" charset="0"/>
                </a:rPr>
                <a:t>file_name</a:t>
              </a:r>
              <a:r>
                <a:rPr lang="en-US" sz="2800" dirty="0">
                  <a:latin typeface="Monaco" charset="0"/>
                  <a:ea typeface="Monaco" charset="0"/>
                  <a:cs typeface="Monaco" charset="0"/>
                </a:rPr>
                <a:t>)</a:t>
              </a:r>
            </a:p>
          </p:txBody>
        </p:sp>
      </p:grpSp>
      <p:grpSp>
        <p:nvGrpSpPr>
          <p:cNvPr id="6" name="Group 5"/>
          <p:cNvGrpSpPr/>
          <p:nvPr/>
        </p:nvGrpSpPr>
        <p:grpSpPr>
          <a:xfrm>
            <a:off x="5226053" y="1907265"/>
            <a:ext cx="2365216" cy="1692771"/>
            <a:chOff x="1322364" y="4528478"/>
            <a:chExt cx="1503814" cy="1301318"/>
          </a:xfrm>
        </p:grpSpPr>
        <p:sp>
          <p:nvSpPr>
            <p:cNvPr id="7" name="Rounded Rectangular Callout 6"/>
            <p:cNvSpPr/>
            <p:nvPr/>
          </p:nvSpPr>
          <p:spPr>
            <a:xfrm>
              <a:off x="1322364" y="4703869"/>
              <a:ext cx="1503814" cy="958362"/>
            </a:xfrm>
            <a:prstGeom prst="wedgeRoundRectCallout">
              <a:avLst>
                <a:gd name="adj1" fmla="val -5341"/>
                <a:gd name="adj2" fmla="val 73068"/>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8" name="TextBox 7"/>
            <p:cNvSpPr txBox="1"/>
            <p:nvPr/>
          </p:nvSpPr>
          <p:spPr>
            <a:xfrm>
              <a:off x="1322364" y="4528478"/>
              <a:ext cx="1503814" cy="1301318"/>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function</a:t>
              </a:r>
            </a:p>
            <a:p>
              <a:pPr algn="ctr"/>
              <a:r>
                <a:rPr lang="en-US" sz="2800" dirty="0">
                  <a:solidFill>
                    <a:schemeClr val="bg1"/>
                  </a:solidFill>
                </a:rPr>
                <a:t>(does stuff)</a:t>
              </a:r>
            </a:p>
            <a:p>
              <a:pPr algn="ctr"/>
              <a:endParaRPr lang="en-US" dirty="0">
                <a:solidFill>
                  <a:schemeClr val="bg1"/>
                </a:solidFill>
              </a:endParaRPr>
            </a:p>
          </p:txBody>
        </p:sp>
      </p:grpSp>
      <p:grpSp>
        <p:nvGrpSpPr>
          <p:cNvPr id="9" name="Group 8"/>
          <p:cNvGrpSpPr/>
          <p:nvPr/>
        </p:nvGrpSpPr>
        <p:grpSpPr>
          <a:xfrm>
            <a:off x="7871281" y="1907266"/>
            <a:ext cx="2365216" cy="1692772"/>
            <a:chOff x="1322364" y="4528479"/>
            <a:chExt cx="1503814" cy="1301319"/>
          </a:xfrm>
        </p:grpSpPr>
        <p:sp>
          <p:nvSpPr>
            <p:cNvPr id="10" name="Rounded Rectangular Callout 9"/>
            <p:cNvSpPr/>
            <p:nvPr/>
          </p:nvSpPr>
          <p:spPr>
            <a:xfrm>
              <a:off x="1322364" y="4703869"/>
              <a:ext cx="1503814" cy="958362"/>
            </a:xfrm>
            <a:prstGeom prst="wedgeRoundRectCallout">
              <a:avLst>
                <a:gd name="adj1" fmla="val -21910"/>
                <a:gd name="adj2" fmla="val 72195"/>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1" name="TextBox 10"/>
            <p:cNvSpPr txBox="1"/>
            <p:nvPr/>
          </p:nvSpPr>
          <p:spPr>
            <a:xfrm>
              <a:off x="1322364" y="4528479"/>
              <a:ext cx="1503814" cy="1301319"/>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argument</a:t>
              </a:r>
            </a:p>
            <a:p>
              <a:pPr algn="ctr"/>
              <a:r>
                <a:rPr lang="en-US" sz="2800" dirty="0">
                  <a:solidFill>
                    <a:schemeClr val="bg1"/>
                  </a:solidFill>
                </a:rPr>
                <a:t>(input)</a:t>
              </a:r>
            </a:p>
            <a:p>
              <a:pPr algn="ctr"/>
              <a:endParaRPr lang="en-US" dirty="0">
                <a:solidFill>
                  <a:schemeClr val="bg1"/>
                </a:solidFill>
              </a:endParaRPr>
            </a:p>
          </p:txBody>
        </p:sp>
      </p:grpSp>
    </p:spTree>
    <p:extLst>
      <p:ext uri="{BB962C8B-B14F-4D97-AF65-F5344CB8AC3E}">
        <p14:creationId xmlns:p14="http://schemas.microsoft.com/office/powerpoint/2010/main" val="15462457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Aside: R Syntax Basics</a:t>
            </a:r>
          </a:p>
        </p:txBody>
      </p:sp>
      <p:grpSp>
        <p:nvGrpSpPr>
          <p:cNvPr id="3" name="Group 2"/>
          <p:cNvGrpSpPr/>
          <p:nvPr/>
        </p:nvGrpSpPr>
        <p:grpSpPr>
          <a:xfrm>
            <a:off x="1968398" y="3507699"/>
            <a:ext cx="8090002" cy="655320"/>
            <a:chOff x="2080825" y="3162925"/>
            <a:chExt cx="8090002" cy="655320"/>
          </a:xfrm>
        </p:grpSpPr>
        <p:sp>
          <p:nvSpPr>
            <p:cNvPr id="4" name="Rectangle 3"/>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2080825" y="3235065"/>
              <a:ext cx="8090002" cy="523220"/>
            </a:xfrm>
            <a:prstGeom prst="rect">
              <a:avLst/>
            </a:prstGeom>
            <a:noFill/>
          </p:spPr>
          <p:txBody>
            <a:bodyPr wrap="square" rtlCol="0">
              <a:spAutoFit/>
            </a:bodyPr>
            <a:lstStyle/>
            <a:p>
              <a:r>
                <a:rPr lang="en-US" sz="2800" dirty="0">
                  <a:solidFill>
                    <a:srgbClr val="0070C0"/>
                  </a:solidFill>
                  <a:latin typeface="Monaco" charset="0"/>
                  <a:ea typeface="Monaco" charset="0"/>
                  <a:cs typeface="Monaco" charset="0"/>
                </a:rPr>
                <a:t> </a:t>
              </a:r>
              <a:r>
                <a:rPr lang="en-US" sz="2800" i="1" dirty="0">
                  <a:solidFill>
                    <a:srgbClr val="0070C0"/>
                  </a:solidFill>
                  <a:latin typeface="Monaco" charset="0"/>
                  <a:ea typeface="Monaco" charset="0"/>
                  <a:cs typeface="Monaco" charset="0"/>
                </a:rPr>
                <a:t> </a:t>
              </a:r>
              <a:r>
                <a:rPr lang="en-US" sz="2800" i="1" dirty="0" err="1">
                  <a:solidFill>
                    <a:srgbClr val="0070C0"/>
                  </a:solidFill>
                  <a:latin typeface="Monaco" charset="0"/>
                  <a:ea typeface="Monaco" charset="0"/>
                  <a:cs typeface="Monaco" charset="0"/>
                </a:rPr>
                <a:t>data_frame</a:t>
              </a:r>
              <a:r>
                <a:rPr lang="en-US" sz="2800" dirty="0">
                  <a:solidFill>
                    <a:srgbClr val="0070C0"/>
                  </a:solidFill>
                  <a:latin typeface="Monaco" charset="0"/>
                  <a:ea typeface="Monaco" charset="0"/>
                  <a:cs typeface="Monaco" charset="0"/>
                </a:rPr>
                <a:t> </a:t>
              </a:r>
              <a:r>
                <a:rPr lang="en-US" sz="2800" dirty="0">
                  <a:latin typeface="Monaco" charset="0"/>
                  <a:ea typeface="Monaco" charset="0"/>
                  <a:cs typeface="Monaco" charset="0"/>
                </a:rPr>
                <a:t>&lt;- </a:t>
              </a:r>
              <a:r>
                <a:rPr lang="en-US" sz="2800" b="1" dirty="0" err="1">
                  <a:latin typeface="Monaco" charset="0"/>
                  <a:ea typeface="Monaco" charset="0"/>
                  <a:cs typeface="Monaco" charset="0"/>
                </a:rPr>
                <a:t>read_csv</a:t>
              </a:r>
              <a:r>
                <a:rPr lang="en-US" sz="2800" dirty="0">
                  <a:latin typeface="Monaco" charset="0"/>
                  <a:ea typeface="Monaco" charset="0"/>
                  <a:cs typeface="Monaco" charset="0"/>
                </a:rPr>
                <a:t>(</a:t>
              </a:r>
              <a:r>
                <a:rPr lang="en-US" sz="2800" i="1" dirty="0" err="1">
                  <a:solidFill>
                    <a:srgbClr val="0070C0"/>
                  </a:solidFill>
                  <a:latin typeface="Monaco" charset="0"/>
                  <a:ea typeface="Monaco" charset="0"/>
                  <a:cs typeface="Monaco" charset="0"/>
                </a:rPr>
                <a:t>file_name</a:t>
              </a:r>
              <a:r>
                <a:rPr lang="en-US" sz="2800" dirty="0">
                  <a:latin typeface="Monaco" charset="0"/>
                  <a:ea typeface="Monaco" charset="0"/>
                  <a:cs typeface="Monaco" charset="0"/>
                </a:rPr>
                <a:t>)</a:t>
              </a:r>
            </a:p>
          </p:txBody>
        </p:sp>
      </p:grpSp>
      <p:grpSp>
        <p:nvGrpSpPr>
          <p:cNvPr id="6" name="Group 5"/>
          <p:cNvGrpSpPr/>
          <p:nvPr/>
        </p:nvGrpSpPr>
        <p:grpSpPr>
          <a:xfrm>
            <a:off x="5226053" y="1907265"/>
            <a:ext cx="2365216" cy="1692771"/>
            <a:chOff x="1322364" y="4528478"/>
            <a:chExt cx="1503814" cy="1301318"/>
          </a:xfrm>
        </p:grpSpPr>
        <p:sp>
          <p:nvSpPr>
            <p:cNvPr id="7" name="Rounded Rectangular Callout 6"/>
            <p:cNvSpPr/>
            <p:nvPr/>
          </p:nvSpPr>
          <p:spPr>
            <a:xfrm>
              <a:off x="1322364" y="4703869"/>
              <a:ext cx="1503814" cy="958362"/>
            </a:xfrm>
            <a:prstGeom prst="wedgeRoundRectCallout">
              <a:avLst>
                <a:gd name="adj1" fmla="val -5341"/>
                <a:gd name="adj2" fmla="val 73068"/>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8" name="TextBox 7"/>
            <p:cNvSpPr txBox="1"/>
            <p:nvPr/>
          </p:nvSpPr>
          <p:spPr>
            <a:xfrm>
              <a:off x="1322364" y="4528478"/>
              <a:ext cx="1503814" cy="1301318"/>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function</a:t>
              </a:r>
            </a:p>
            <a:p>
              <a:pPr algn="ctr"/>
              <a:r>
                <a:rPr lang="en-US" sz="2800" dirty="0">
                  <a:solidFill>
                    <a:schemeClr val="bg1"/>
                  </a:solidFill>
                </a:rPr>
                <a:t>(does stuff)</a:t>
              </a:r>
            </a:p>
            <a:p>
              <a:pPr algn="ctr"/>
              <a:endParaRPr lang="en-US" dirty="0">
                <a:solidFill>
                  <a:schemeClr val="bg1"/>
                </a:solidFill>
              </a:endParaRPr>
            </a:p>
          </p:txBody>
        </p:sp>
      </p:grpSp>
      <p:grpSp>
        <p:nvGrpSpPr>
          <p:cNvPr id="9" name="Group 8"/>
          <p:cNvGrpSpPr/>
          <p:nvPr/>
        </p:nvGrpSpPr>
        <p:grpSpPr>
          <a:xfrm>
            <a:off x="7871281" y="1907264"/>
            <a:ext cx="2365216" cy="1692772"/>
            <a:chOff x="1322364" y="4528478"/>
            <a:chExt cx="1503814" cy="1301319"/>
          </a:xfrm>
        </p:grpSpPr>
        <p:sp>
          <p:nvSpPr>
            <p:cNvPr id="10" name="Rounded Rectangular Callout 9"/>
            <p:cNvSpPr/>
            <p:nvPr/>
          </p:nvSpPr>
          <p:spPr>
            <a:xfrm>
              <a:off x="1322364" y="4703869"/>
              <a:ext cx="1503814" cy="958362"/>
            </a:xfrm>
            <a:prstGeom prst="wedgeRoundRectCallout">
              <a:avLst>
                <a:gd name="adj1" fmla="val -21910"/>
                <a:gd name="adj2" fmla="val 72195"/>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1" name="TextBox 10"/>
            <p:cNvSpPr txBox="1"/>
            <p:nvPr/>
          </p:nvSpPr>
          <p:spPr>
            <a:xfrm>
              <a:off x="1322364" y="4528478"/>
              <a:ext cx="1503814" cy="1301319"/>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argument</a:t>
              </a:r>
            </a:p>
            <a:p>
              <a:pPr algn="ctr"/>
              <a:r>
                <a:rPr lang="en-US" sz="2800" dirty="0">
                  <a:solidFill>
                    <a:schemeClr val="bg1"/>
                  </a:solidFill>
                </a:rPr>
                <a:t>(input)</a:t>
              </a:r>
            </a:p>
            <a:p>
              <a:pPr algn="ctr"/>
              <a:endParaRPr lang="en-US" dirty="0">
                <a:solidFill>
                  <a:schemeClr val="bg1"/>
                </a:solidFill>
              </a:endParaRPr>
            </a:p>
          </p:txBody>
        </p:sp>
      </p:grpSp>
      <p:grpSp>
        <p:nvGrpSpPr>
          <p:cNvPr id="12" name="Group 11"/>
          <p:cNvGrpSpPr/>
          <p:nvPr/>
        </p:nvGrpSpPr>
        <p:grpSpPr>
          <a:xfrm>
            <a:off x="1968398" y="1876487"/>
            <a:ext cx="2365216" cy="1754326"/>
            <a:chOff x="1968398" y="1876487"/>
            <a:chExt cx="2365216" cy="1754326"/>
          </a:xfrm>
        </p:grpSpPr>
        <p:sp>
          <p:nvSpPr>
            <p:cNvPr id="16" name="Rounded Rectangular Callout 15"/>
            <p:cNvSpPr/>
            <p:nvPr/>
          </p:nvSpPr>
          <p:spPr>
            <a:xfrm>
              <a:off x="1968398" y="2135413"/>
              <a:ext cx="2365216" cy="1246649"/>
            </a:xfrm>
            <a:prstGeom prst="wedgeRoundRectCallout">
              <a:avLst>
                <a:gd name="adj1" fmla="val 1102"/>
                <a:gd name="adj2" fmla="val 72195"/>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7" name="TextBox 16"/>
            <p:cNvSpPr txBox="1"/>
            <p:nvPr/>
          </p:nvSpPr>
          <p:spPr>
            <a:xfrm>
              <a:off x="1968398" y="1876487"/>
              <a:ext cx="2365216" cy="1754326"/>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object</a:t>
              </a:r>
            </a:p>
            <a:p>
              <a:pPr algn="ctr"/>
              <a:r>
                <a:rPr lang="en-US" sz="2800" dirty="0">
                  <a:solidFill>
                    <a:schemeClr val="bg1"/>
                  </a:solidFill>
                </a:rPr>
                <a:t>(stores output)</a:t>
              </a:r>
              <a:endParaRPr lang="en-US" dirty="0">
                <a:solidFill>
                  <a:schemeClr val="bg1"/>
                </a:solidFill>
              </a:endParaRPr>
            </a:p>
            <a:p>
              <a:pPr algn="ctr"/>
              <a:endParaRPr lang="en-US" dirty="0">
                <a:solidFill>
                  <a:schemeClr val="bg1"/>
                </a:solidFill>
              </a:endParaRPr>
            </a:p>
          </p:txBody>
        </p:sp>
      </p:grpSp>
    </p:spTree>
    <p:extLst>
      <p:ext uri="{BB962C8B-B14F-4D97-AF65-F5344CB8AC3E}">
        <p14:creationId xmlns:p14="http://schemas.microsoft.com/office/powerpoint/2010/main" val="20004013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Aside: R Syntax Basics</a:t>
            </a:r>
          </a:p>
        </p:txBody>
      </p:sp>
      <p:grpSp>
        <p:nvGrpSpPr>
          <p:cNvPr id="3" name="Group 2"/>
          <p:cNvGrpSpPr/>
          <p:nvPr/>
        </p:nvGrpSpPr>
        <p:grpSpPr>
          <a:xfrm>
            <a:off x="1968398" y="3507699"/>
            <a:ext cx="8090002" cy="655320"/>
            <a:chOff x="2080825" y="3162925"/>
            <a:chExt cx="8090002" cy="655320"/>
          </a:xfrm>
        </p:grpSpPr>
        <p:sp>
          <p:nvSpPr>
            <p:cNvPr id="4" name="Rectangle 3"/>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2080825" y="3235065"/>
              <a:ext cx="8090002" cy="523220"/>
            </a:xfrm>
            <a:prstGeom prst="rect">
              <a:avLst/>
            </a:prstGeom>
            <a:noFill/>
          </p:spPr>
          <p:txBody>
            <a:bodyPr wrap="square" rtlCol="0">
              <a:spAutoFit/>
            </a:bodyPr>
            <a:lstStyle/>
            <a:p>
              <a:r>
                <a:rPr lang="en-US" sz="2800" dirty="0">
                  <a:solidFill>
                    <a:srgbClr val="0070C0"/>
                  </a:solidFill>
                  <a:latin typeface="Monaco" charset="0"/>
                  <a:ea typeface="Monaco" charset="0"/>
                  <a:cs typeface="Monaco" charset="0"/>
                </a:rPr>
                <a:t> </a:t>
              </a:r>
              <a:r>
                <a:rPr lang="en-US" sz="2800" i="1" dirty="0">
                  <a:solidFill>
                    <a:srgbClr val="0070C0"/>
                  </a:solidFill>
                  <a:latin typeface="Monaco" charset="0"/>
                  <a:ea typeface="Monaco" charset="0"/>
                  <a:cs typeface="Monaco" charset="0"/>
                </a:rPr>
                <a:t> </a:t>
              </a:r>
              <a:r>
                <a:rPr lang="en-US" sz="2800" i="1" dirty="0" err="1">
                  <a:solidFill>
                    <a:srgbClr val="0070C0"/>
                  </a:solidFill>
                  <a:latin typeface="Monaco" charset="0"/>
                  <a:ea typeface="Monaco" charset="0"/>
                  <a:cs typeface="Monaco" charset="0"/>
                </a:rPr>
                <a:t>data_frame</a:t>
              </a:r>
              <a:r>
                <a:rPr lang="en-US" sz="2800" dirty="0">
                  <a:solidFill>
                    <a:srgbClr val="0070C0"/>
                  </a:solidFill>
                  <a:latin typeface="Monaco" charset="0"/>
                  <a:ea typeface="Monaco" charset="0"/>
                  <a:cs typeface="Monaco" charset="0"/>
                </a:rPr>
                <a:t> </a:t>
              </a:r>
              <a:r>
                <a:rPr lang="en-US" sz="2800" dirty="0">
                  <a:latin typeface="Monaco" charset="0"/>
                  <a:ea typeface="Monaco" charset="0"/>
                  <a:cs typeface="Monaco" charset="0"/>
                </a:rPr>
                <a:t>&lt;- </a:t>
              </a:r>
              <a:r>
                <a:rPr lang="en-US" sz="2800" b="1" dirty="0" err="1">
                  <a:latin typeface="Monaco" charset="0"/>
                  <a:ea typeface="Monaco" charset="0"/>
                  <a:cs typeface="Monaco" charset="0"/>
                </a:rPr>
                <a:t>read_csv</a:t>
              </a:r>
              <a:r>
                <a:rPr lang="en-US" sz="2800" dirty="0">
                  <a:latin typeface="Monaco" charset="0"/>
                  <a:ea typeface="Monaco" charset="0"/>
                  <a:cs typeface="Monaco" charset="0"/>
                </a:rPr>
                <a:t>(</a:t>
              </a:r>
              <a:r>
                <a:rPr lang="en-US" sz="2800" i="1" dirty="0" err="1">
                  <a:solidFill>
                    <a:srgbClr val="0070C0"/>
                  </a:solidFill>
                  <a:latin typeface="Monaco" charset="0"/>
                  <a:ea typeface="Monaco" charset="0"/>
                  <a:cs typeface="Monaco" charset="0"/>
                </a:rPr>
                <a:t>file_name</a:t>
              </a:r>
              <a:r>
                <a:rPr lang="en-US" sz="2800" dirty="0">
                  <a:latin typeface="Monaco" charset="0"/>
                  <a:ea typeface="Monaco" charset="0"/>
                  <a:cs typeface="Monaco" charset="0"/>
                </a:rPr>
                <a:t>)</a:t>
              </a:r>
            </a:p>
          </p:txBody>
        </p:sp>
      </p:grpSp>
      <p:grpSp>
        <p:nvGrpSpPr>
          <p:cNvPr id="6" name="Group 5"/>
          <p:cNvGrpSpPr/>
          <p:nvPr/>
        </p:nvGrpSpPr>
        <p:grpSpPr>
          <a:xfrm>
            <a:off x="5226053" y="1907265"/>
            <a:ext cx="2365216" cy="1692771"/>
            <a:chOff x="1322364" y="4528478"/>
            <a:chExt cx="1503814" cy="1301318"/>
          </a:xfrm>
        </p:grpSpPr>
        <p:sp>
          <p:nvSpPr>
            <p:cNvPr id="7" name="Rounded Rectangular Callout 6"/>
            <p:cNvSpPr/>
            <p:nvPr/>
          </p:nvSpPr>
          <p:spPr>
            <a:xfrm>
              <a:off x="1322364" y="4703869"/>
              <a:ext cx="1503814" cy="958362"/>
            </a:xfrm>
            <a:prstGeom prst="wedgeRoundRectCallout">
              <a:avLst>
                <a:gd name="adj1" fmla="val -5341"/>
                <a:gd name="adj2" fmla="val 73068"/>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8" name="TextBox 7"/>
            <p:cNvSpPr txBox="1"/>
            <p:nvPr/>
          </p:nvSpPr>
          <p:spPr>
            <a:xfrm>
              <a:off x="1322364" y="4528478"/>
              <a:ext cx="1503814" cy="1301318"/>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function</a:t>
              </a:r>
            </a:p>
            <a:p>
              <a:pPr algn="ctr"/>
              <a:r>
                <a:rPr lang="en-US" sz="2800" dirty="0">
                  <a:solidFill>
                    <a:schemeClr val="bg1"/>
                  </a:solidFill>
                </a:rPr>
                <a:t>(does stuff)</a:t>
              </a:r>
            </a:p>
            <a:p>
              <a:pPr algn="ctr"/>
              <a:endParaRPr lang="en-US" dirty="0">
                <a:solidFill>
                  <a:schemeClr val="bg1"/>
                </a:solidFill>
              </a:endParaRPr>
            </a:p>
          </p:txBody>
        </p:sp>
      </p:grpSp>
      <p:grpSp>
        <p:nvGrpSpPr>
          <p:cNvPr id="9" name="Group 8"/>
          <p:cNvGrpSpPr/>
          <p:nvPr/>
        </p:nvGrpSpPr>
        <p:grpSpPr>
          <a:xfrm>
            <a:off x="7871281" y="1907264"/>
            <a:ext cx="2365216" cy="1692772"/>
            <a:chOff x="1322364" y="4528478"/>
            <a:chExt cx="1503814" cy="1301319"/>
          </a:xfrm>
        </p:grpSpPr>
        <p:sp>
          <p:nvSpPr>
            <p:cNvPr id="10" name="Rounded Rectangular Callout 9"/>
            <p:cNvSpPr/>
            <p:nvPr/>
          </p:nvSpPr>
          <p:spPr>
            <a:xfrm>
              <a:off x="1322364" y="4703869"/>
              <a:ext cx="1503814" cy="958362"/>
            </a:xfrm>
            <a:prstGeom prst="wedgeRoundRectCallout">
              <a:avLst>
                <a:gd name="adj1" fmla="val -21910"/>
                <a:gd name="adj2" fmla="val 72195"/>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1" name="TextBox 10"/>
            <p:cNvSpPr txBox="1"/>
            <p:nvPr/>
          </p:nvSpPr>
          <p:spPr>
            <a:xfrm>
              <a:off x="1322364" y="4528478"/>
              <a:ext cx="1503814" cy="1301319"/>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argument</a:t>
              </a:r>
            </a:p>
            <a:p>
              <a:pPr algn="ctr"/>
              <a:r>
                <a:rPr lang="en-US" sz="2800" dirty="0">
                  <a:solidFill>
                    <a:schemeClr val="bg1"/>
                  </a:solidFill>
                </a:rPr>
                <a:t>(input)</a:t>
              </a:r>
            </a:p>
            <a:p>
              <a:pPr algn="ctr"/>
              <a:endParaRPr lang="en-US" dirty="0">
                <a:solidFill>
                  <a:schemeClr val="bg1"/>
                </a:solidFill>
              </a:endParaRPr>
            </a:p>
          </p:txBody>
        </p:sp>
      </p:grpSp>
      <p:sp>
        <p:nvSpPr>
          <p:cNvPr id="13" name="Rounded Rectangular Callout 12"/>
          <p:cNvSpPr/>
          <p:nvPr/>
        </p:nvSpPr>
        <p:spPr>
          <a:xfrm>
            <a:off x="1968398" y="4435786"/>
            <a:ext cx="6041571" cy="1246648"/>
          </a:xfrm>
          <a:prstGeom prst="wedgeRoundRectCallout">
            <a:avLst>
              <a:gd name="adj1" fmla="val -1739"/>
              <a:gd name="adj2" fmla="val -87600"/>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4" name="TextBox 13"/>
          <p:cNvSpPr txBox="1"/>
          <p:nvPr/>
        </p:nvSpPr>
        <p:spPr>
          <a:xfrm>
            <a:off x="1968398" y="4279549"/>
            <a:ext cx="6041571" cy="1508105"/>
          </a:xfrm>
          <a:prstGeom prst="rect">
            <a:avLst/>
          </a:prstGeom>
          <a:noFill/>
        </p:spPr>
        <p:txBody>
          <a:bodyPr wrap="square" rtlCol="0" anchor="ctr">
            <a:spAutoFit/>
          </a:bodyPr>
          <a:lstStyle/>
          <a:p>
            <a:pPr algn="ctr"/>
            <a:endParaRPr lang="en-US" sz="1200" dirty="0">
              <a:solidFill>
                <a:schemeClr val="bg1"/>
              </a:solidFill>
            </a:endParaRPr>
          </a:p>
          <a:p>
            <a:pPr algn="ctr"/>
            <a:r>
              <a:rPr lang="en-US" sz="4000" dirty="0">
                <a:solidFill>
                  <a:schemeClr val="bg1"/>
                </a:solidFill>
              </a:rPr>
              <a:t>assignment operator</a:t>
            </a:r>
          </a:p>
          <a:p>
            <a:pPr algn="ctr"/>
            <a:r>
              <a:rPr lang="en-US" sz="2800" dirty="0">
                <a:solidFill>
                  <a:schemeClr val="bg1"/>
                </a:solidFill>
              </a:rPr>
              <a:t>(“gets”)</a:t>
            </a:r>
            <a:endParaRPr lang="en-US" dirty="0">
              <a:solidFill>
                <a:schemeClr val="bg1"/>
              </a:solidFill>
            </a:endParaRPr>
          </a:p>
          <a:p>
            <a:pPr algn="ctr"/>
            <a:endParaRPr lang="en-US" sz="1200" dirty="0">
              <a:solidFill>
                <a:schemeClr val="bg1"/>
              </a:solidFill>
            </a:endParaRPr>
          </a:p>
        </p:txBody>
      </p:sp>
      <p:grpSp>
        <p:nvGrpSpPr>
          <p:cNvPr id="12" name="Group 11"/>
          <p:cNvGrpSpPr/>
          <p:nvPr/>
        </p:nvGrpSpPr>
        <p:grpSpPr>
          <a:xfrm>
            <a:off x="1968398" y="1876487"/>
            <a:ext cx="2365216" cy="1754326"/>
            <a:chOff x="1968398" y="1876487"/>
            <a:chExt cx="2365216" cy="1754326"/>
          </a:xfrm>
        </p:grpSpPr>
        <p:sp>
          <p:nvSpPr>
            <p:cNvPr id="16" name="Rounded Rectangular Callout 15"/>
            <p:cNvSpPr/>
            <p:nvPr/>
          </p:nvSpPr>
          <p:spPr>
            <a:xfrm>
              <a:off x="1968398" y="2135413"/>
              <a:ext cx="2365216" cy="1246649"/>
            </a:xfrm>
            <a:prstGeom prst="wedgeRoundRectCallout">
              <a:avLst>
                <a:gd name="adj1" fmla="val 1102"/>
                <a:gd name="adj2" fmla="val 72195"/>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7" name="TextBox 16"/>
            <p:cNvSpPr txBox="1"/>
            <p:nvPr/>
          </p:nvSpPr>
          <p:spPr>
            <a:xfrm>
              <a:off x="1968398" y="1876487"/>
              <a:ext cx="2365216" cy="1754326"/>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object</a:t>
              </a:r>
            </a:p>
            <a:p>
              <a:pPr algn="ctr"/>
              <a:r>
                <a:rPr lang="en-US" sz="2800" dirty="0">
                  <a:solidFill>
                    <a:schemeClr val="bg1"/>
                  </a:solidFill>
                </a:rPr>
                <a:t>(stores output)</a:t>
              </a:r>
              <a:endParaRPr lang="en-US" dirty="0">
                <a:solidFill>
                  <a:schemeClr val="bg1"/>
                </a:solidFill>
              </a:endParaRPr>
            </a:p>
            <a:p>
              <a:pPr algn="ctr"/>
              <a:endParaRPr lang="en-US" dirty="0">
                <a:solidFill>
                  <a:schemeClr val="bg1"/>
                </a:solidFill>
              </a:endParaRPr>
            </a:p>
          </p:txBody>
        </p:sp>
      </p:grpSp>
    </p:spTree>
    <p:extLst>
      <p:ext uri="{BB962C8B-B14F-4D97-AF65-F5344CB8AC3E}">
        <p14:creationId xmlns:p14="http://schemas.microsoft.com/office/powerpoint/2010/main" val="6617905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p:cNvGrpSpPr/>
          <p:nvPr/>
        </p:nvGrpSpPr>
        <p:grpSpPr>
          <a:xfrm>
            <a:off x="1968398" y="3507699"/>
            <a:ext cx="8240130" cy="655320"/>
            <a:chOff x="2080825" y="3162925"/>
            <a:chExt cx="8240130" cy="655320"/>
          </a:xfrm>
        </p:grpSpPr>
        <p:sp>
          <p:nvSpPr>
            <p:cNvPr id="7" name="Rectangle 6"/>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2230953" y="3235065"/>
              <a:ext cx="8090002" cy="523220"/>
            </a:xfrm>
            <a:prstGeom prst="rect">
              <a:avLst/>
            </a:prstGeom>
            <a:noFill/>
          </p:spPr>
          <p:txBody>
            <a:bodyPr wrap="square" rtlCol="0">
              <a:spAutoFit/>
            </a:bodyPr>
            <a:lstStyle/>
            <a:p>
              <a:r>
                <a:rPr lang="en-US" sz="2800" dirty="0" err="1">
                  <a:solidFill>
                    <a:srgbClr val="0070C0"/>
                  </a:solidFill>
                  <a:latin typeface="Monaco" charset="0"/>
                  <a:ea typeface="Monaco" charset="0"/>
                  <a:cs typeface="Monaco" charset="0"/>
                </a:rPr>
                <a:t>test_df</a:t>
              </a:r>
              <a:r>
                <a:rPr lang="en-US" sz="2800" dirty="0">
                  <a:solidFill>
                    <a:srgbClr val="0070C0"/>
                  </a:solidFill>
                  <a:latin typeface="Monaco" charset="0"/>
                  <a:ea typeface="Monaco" charset="0"/>
                  <a:cs typeface="Monaco" charset="0"/>
                </a:rPr>
                <a:t> </a:t>
              </a:r>
              <a:r>
                <a:rPr lang="en-US" sz="2800" dirty="0">
                  <a:latin typeface="Monaco" charset="0"/>
                  <a:ea typeface="Monaco" charset="0"/>
                  <a:cs typeface="Monaco" charset="0"/>
                </a:rPr>
                <a:t>&lt;- </a:t>
              </a:r>
              <a:r>
                <a:rPr lang="en-US" sz="2800" b="1" dirty="0" err="1">
                  <a:latin typeface="Monaco" charset="0"/>
                  <a:ea typeface="Monaco" charset="0"/>
                  <a:cs typeface="Monaco" charset="0"/>
                </a:rPr>
                <a:t>read_csv</a:t>
              </a:r>
              <a:r>
                <a:rPr lang="en-US" sz="2800" dirty="0">
                  <a:latin typeface="Monaco" charset="0"/>
                  <a:ea typeface="Monaco" charset="0"/>
                  <a:cs typeface="Monaco" charset="0"/>
                </a:rPr>
                <a:t>(</a:t>
              </a:r>
              <a:r>
                <a:rPr lang="en-US" sz="2800" dirty="0">
                  <a:solidFill>
                    <a:srgbClr val="0070C0"/>
                  </a:solidFill>
                  <a:latin typeface="Monaco" charset="0"/>
                  <a:ea typeface="Monaco" charset="0"/>
                  <a:cs typeface="Monaco" charset="0"/>
                </a:rPr>
                <a:t>"</a:t>
              </a:r>
              <a:r>
                <a:rPr lang="en-US" sz="2800" dirty="0" err="1">
                  <a:solidFill>
                    <a:srgbClr val="0070C0"/>
                  </a:solidFill>
                  <a:latin typeface="Monaco" charset="0"/>
                  <a:ea typeface="Monaco" charset="0"/>
                  <a:cs typeface="Monaco" charset="0"/>
                </a:rPr>
                <a:t>test_data.csv</a:t>
              </a:r>
              <a:r>
                <a:rPr lang="en-US" sz="2800" dirty="0">
                  <a:solidFill>
                    <a:srgbClr val="0070C0"/>
                  </a:solidFill>
                  <a:latin typeface="Monaco" charset="0"/>
                  <a:ea typeface="Monaco" charset="0"/>
                  <a:cs typeface="Monaco" charset="0"/>
                </a:rPr>
                <a:t>"</a:t>
              </a:r>
              <a:r>
                <a:rPr lang="en-US" sz="2800" dirty="0">
                  <a:latin typeface="Monaco" charset="0"/>
                  <a:ea typeface="Monaco" charset="0"/>
                  <a:cs typeface="Monaco" charset="0"/>
                </a:rPr>
                <a:t>)</a:t>
              </a:r>
            </a:p>
          </p:txBody>
        </p:sp>
      </p:grpSp>
      <p:sp>
        <p:nvSpPr>
          <p:cNvPr id="13" name="Rectangle 12"/>
          <p:cNvSpPr/>
          <p:nvPr/>
        </p:nvSpPr>
        <p:spPr>
          <a:xfrm>
            <a:off x="3931458" y="740977"/>
            <a:ext cx="3871573" cy="830997"/>
          </a:xfrm>
          <a:prstGeom prst="rect">
            <a:avLst/>
          </a:prstGeom>
        </p:spPr>
        <p:txBody>
          <a:bodyPr wrap="none">
            <a:spAutoFit/>
          </a:bodyPr>
          <a:lstStyle/>
          <a:p>
            <a:r>
              <a:rPr lang="en-US" sz="4800" dirty="0" err="1">
                <a:latin typeface="Monaco" charset="0"/>
                <a:ea typeface="Monaco" charset="0"/>
                <a:cs typeface="Monaco" charset="0"/>
              </a:rPr>
              <a:t>read_csv</a:t>
            </a:r>
            <a:r>
              <a:rPr lang="en-US" sz="4800" dirty="0">
                <a:latin typeface="Monaco" charset="0"/>
                <a:ea typeface="Monaco" charset="0"/>
                <a:cs typeface="Monaco" charset="0"/>
              </a:rPr>
              <a:t>()</a:t>
            </a:r>
            <a:endParaRPr lang="en-US" sz="4800" dirty="0"/>
          </a:p>
        </p:txBody>
      </p:sp>
      <p:grpSp>
        <p:nvGrpSpPr>
          <p:cNvPr id="21" name="Group 20"/>
          <p:cNvGrpSpPr/>
          <p:nvPr/>
        </p:nvGrpSpPr>
        <p:grpSpPr>
          <a:xfrm>
            <a:off x="1844084" y="4723160"/>
            <a:ext cx="7156955" cy="1679292"/>
            <a:chOff x="1919035" y="4333415"/>
            <a:chExt cx="7156955" cy="1679292"/>
          </a:xfrm>
        </p:grpSpPr>
        <p:grpSp>
          <p:nvGrpSpPr>
            <p:cNvPr id="20" name="Group 19"/>
            <p:cNvGrpSpPr/>
            <p:nvPr/>
          </p:nvGrpSpPr>
          <p:grpSpPr>
            <a:xfrm>
              <a:off x="8064580" y="4722760"/>
              <a:ext cx="1011410" cy="1020522"/>
              <a:chOff x="8064580" y="4722760"/>
              <a:chExt cx="1011410" cy="1020522"/>
            </a:xfrm>
          </p:grpSpPr>
          <p:pic>
            <p:nvPicPr>
              <p:cNvPr id="14" name="Picture 13"/>
              <p:cNvPicPr>
                <a:picLocks noChangeAspect="1"/>
              </p:cNvPicPr>
              <p:nvPr/>
            </p:nvPicPr>
            <p:blipFill>
              <a:blip r:embed="rId3"/>
              <a:stretch>
                <a:fillRect/>
              </a:stretch>
            </p:blipFill>
            <p:spPr>
              <a:xfrm>
                <a:off x="8064580" y="4722760"/>
                <a:ext cx="1011410" cy="1020522"/>
              </a:xfrm>
              <a:prstGeom prst="rect">
                <a:avLst/>
              </a:prstGeom>
            </p:spPr>
          </p:pic>
          <p:sp>
            <p:nvSpPr>
              <p:cNvPr id="15" name="TextBox 14"/>
              <p:cNvSpPr txBox="1"/>
              <p:nvPr/>
            </p:nvSpPr>
            <p:spPr>
              <a:xfrm>
                <a:off x="8211401" y="4938830"/>
                <a:ext cx="687793" cy="523220"/>
              </a:xfrm>
              <a:prstGeom prst="rect">
                <a:avLst/>
              </a:prstGeom>
              <a:noFill/>
            </p:spPr>
            <p:txBody>
              <a:bodyPr wrap="square" rtlCol="0">
                <a:spAutoFit/>
              </a:bodyPr>
              <a:lstStyle/>
              <a:p>
                <a:pPr algn="ctr"/>
                <a:r>
                  <a:rPr lang="en-US" sz="2800" dirty="0">
                    <a:solidFill>
                      <a:schemeClr val="tx1">
                        <a:lumMod val="65000"/>
                        <a:lumOff val="35000"/>
                      </a:schemeClr>
                    </a:solidFill>
                  </a:rPr>
                  <a:t>csv</a:t>
                </a:r>
                <a:endParaRPr lang="en-US" sz="4000" dirty="0">
                  <a:solidFill>
                    <a:schemeClr val="tx1">
                      <a:lumMod val="65000"/>
                      <a:lumOff val="35000"/>
                    </a:schemeClr>
                  </a:solidFill>
                </a:endParaRPr>
              </a:p>
            </p:txBody>
          </p:sp>
        </p:grpSp>
        <p:pic>
          <p:nvPicPr>
            <p:cNvPr id="16" name="Picture 15"/>
            <p:cNvPicPr>
              <a:picLocks noChangeAspect="1"/>
            </p:cNvPicPr>
            <p:nvPr/>
          </p:nvPicPr>
          <p:blipFill rotWithShape="1">
            <a:blip r:embed="rId4"/>
            <a:srcRect r="3730"/>
            <a:stretch/>
          </p:blipFill>
          <p:spPr>
            <a:xfrm>
              <a:off x="1919035" y="4333415"/>
              <a:ext cx="2862828" cy="1679292"/>
            </a:xfrm>
            <a:prstGeom prst="rect">
              <a:avLst/>
            </a:prstGeom>
          </p:spPr>
        </p:pic>
        <p:pic>
          <p:nvPicPr>
            <p:cNvPr id="17" name="Picture 16"/>
            <p:cNvPicPr>
              <a:picLocks noChangeAspect="1"/>
            </p:cNvPicPr>
            <p:nvPr/>
          </p:nvPicPr>
          <p:blipFill rotWithShape="1">
            <a:blip r:embed="rId5"/>
            <a:srcRect l="-14832" t="-12825" b="1"/>
            <a:stretch/>
          </p:blipFill>
          <p:spPr>
            <a:xfrm rot="16200000" flipV="1">
              <a:off x="6128664" y="3676983"/>
              <a:ext cx="851328" cy="3221309"/>
            </a:xfrm>
            <a:prstGeom prst="rect">
              <a:avLst/>
            </a:prstGeom>
          </p:spPr>
        </p:pic>
      </p:grpSp>
      <p:pic>
        <p:nvPicPr>
          <p:cNvPr id="30" name="Picture 29"/>
          <p:cNvPicPr>
            <a:picLocks noChangeAspect="1"/>
          </p:cNvPicPr>
          <p:nvPr/>
        </p:nvPicPr>
        <p:blipFill>
          <a:blip r:embed="rId6"/>
          <a:stretch>
            <a:fillRect/>
          </a:stretch>
        </p:blipFill>
        <p:spPr>
          <a:xfrm>
            <a:off x="10939224" y="5629924"/>
            <a:ext cx="867049" cy="1006205"/>
          </a:xfrm>
          <a:prstGeom prst="rect">
            <a:avLst/>
          </a:prstGeom>
        </p:spPr>
      </p:pic>
      <p:grpSp>
        <p:nvGrpSpPr>
          <p:cNvPr id="34" name="Group 33"/>
          <p:cNvGrpSpPr/>
          <p:nvPr/>
        </p:nvGrpSpPr>
        <p:grpSpPr>
          <a:xfrm>
            <a:off x="2101853" y="1893260"/>
            <a:ext cx="7561101" cy="1508107"/>
            <a:chOff x="2101853" y="1893260"/>
            <a:chExt cx="7561101" cy="1508107"/>
          </a:xfrm>
        </p:grpSpPr>
        <p:sp>
          <p:nvSpPr>
            <p:cNvPr id="35" name="Rounded Rectangular Callout 34"/>
            <p:cNvSpPr/>
            <p:nvPr/>
          </p:nvSpPr>
          <p:spPr>
            <a:xfrm>
              <a:off x="2101853" y="2029080"/>
              <a:ext cx="2365216" cy="1246648"/>
            </a:xfrm>
            <a:prstGeom prst="wedgeRoundRectCallout">
              <a:avLst>
                <a:gd name="adj1" fmla="val -6901"/>
                <a:gd name="adj2" fmla="val 8082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6" name="TextBox 35"/>
            <p:cNvSpPr txBox="1"/>
            <p:nvPr/>
          </p:nvSpPr>
          <p:spPr>
            <a:xfrm>
              <a:off x="2101853" y="1893262"/>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data frame to read data into</a:t>
              </a:r>
            </a:p>
            <a:p>
              <a:pPr algn="ctr"/>
              <a:endParaRPr lang="en-US" dirty="0">
                <a:solidFill>
                  <a:schemeClr val="bg1"/>
                </a:solidFill>
              </a:endParaRPr>
            </a:p>
          </p:txBody>
        </p:sp>
        <p:sp>
          <p:nvSpPr>
            <p:cNvPr id="37" name="Rounded Rectangular Callout 36"/>
            <p:cNvSpPr/>
            <p:nvPr/>
          </p:nvSpPr>
          <p:spPr>
            <a:xfrm>
              <a:off x="7707086" y="2029080"/>
              <a:ext cx="1955868" cy="1246648"/>
            </a:xfrm>
            <a:prstGeom prst="wedgeRoundRectCallout">
              <a:avLst>
                <a:gd name="adj1" fmla="val -7610"/>
                <a:gd name="adj2" fmla="val 8082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8" name="TextBox 37"/>
            <p:cNvSpPr txBox="1"/>
            <p:nvPr/>
          </p:nvSpPr>
          <p:spPr>
            <a:xfrm>
              <a:off x="7707086" y="1893260"/>
              <a:ext cx="1955868"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name of </a:t>
              </a:r>
            </a:p>
            <a:p>
              <a:pPr algn="ctr"/>
              <a:r>
                <a:rPr lang="en-US" sz="2800" dirty="0">
                  <a:solidFill>
                    <a:schemeClr val="bg1"/>
                  </a:solidFill>
                </a:rPr>
                <a:t>CSV file</a:t>
              </a:r>
            </a:p>
            <a:p>
              <a:pPr algn="ctr"/>
              <a:endParaRPr lang="en-US" dirty="0">
                <a:solidFill>
                  <a:schemeClr val="bg1"/>
                </a:solidFill>
              </a:endParaRPr>
            </a:p>
          </p:txBody>
        </p:sp>
      </p:grpSp>
      <p:sp>
        <p:nvSpPr>
          <p:cNvPr id="2" name="Rectangle 1">
            <a:extLst>
              <a:ext uri="{FF2B5EF4-FFF2-40B4-BE49-F238E27FC236}">
                <a16:creationId xmlns:a16="http://schemas.microsoft.com/office/drawing/2014/main" id="{547DA6CC-6F0B-D443-ADEB-B3F275BC74B0}"/>
              </a:ext>
            </a:extLst>
          </p:cNvPr>
          <p:cNvSpPr/>
          <p:nvPr/>
        </p:nvSpPr>
        <p:spPr>
          <a:xfrm>
            <a:off x="2717661" y="4572151"/>
            <a:ext cx="1287532" cy="369332"/>
          </a:xfrm>
          <a:prstGeom prst="rect">
            <a:avLst/>
          </a:prstGeom>
        </p:spPr>
        <p:txBody>
          <a:bodyPr wrap="none">
            <a:spAutoFit/>
          </a:bodyPr>
          <a:lstStyle/>
          <a:p>
            <a:r>
              <a:rPr lang="en-US" dirty="0" err="1">
                <a:solidFill>
                  <a:srgbClr val="0070C0"/>
                </a:solidFill>
                <a:latin typeface="Monaco" charset="0"/>
                <a:ea typeface="Monaco" charset="0"/>
                <a:cs typeface="Monaco" charset="0"/>
              </a:rPr>
              <a:t>test_df</a:t>
            </a:r>
            <a:r>
              <a:rPr lang="en-US" dirty="0">
                <a:solidFill>
                  <a:srgbClr val="0070C0"/>
                </a:solidFill>
                <a:latin typeface="Monaco" charset="0"/>
                <a:ea typeface="Monaco" charset="0"/>
                <a:cs typeface="Monaco" charset="0"/>
              </a:rPr>
              <a:t> </a:t>
            </a:r>
            <a:endParaRPr lang="en-US" dirty="0"/>
          </a:p>
        </p:txBody>
      </p:sp>
      <p:sp>
        <p:nvSpPr>
          <p:cNvPr id="3" name="Rectangle 2">
            <a:extLst>
              <a:ext uri="{FF2B5EF4-FFF2-40B4-BE49-F238E27FC236}">
                <a16:creationId xmlns:a16="http://schemas.microsoft.com/office/drawing/2014/main" id="{053F46B6-D1E8-3F43-BD69-19558C2E937E}"/>
              </a:ext>
            </a:extLst>
          </p:cNvPr>
          <p:cNvSpPr/>
          <p:nvPr/>
        </p:nvSpPr>
        <p:spPr>
          <a:xfrm>
            <a:off x="7491934" y="4572151"/>
            <a:ext cx="1976823" cy="369332"/>
          </a:xfrm>
          <a:prstGeom prst="rect">
            <a:avLst/>
          </a:prstGeom>
        </p:spPr>
        <p:txBody>
          <a:bodyPr wrap="none">
            <a:spAutoFit/>
          </a:bodyPr>
          <a:lstStyle/>
          <a:p>
            <a:r>
              <a:rPr lang="en-US" dirty="0" err="1">
                <a:solidFill>
                  <a:srgbClr val="0070C0"/>
                </a:solidFill>
                <a:latin typeface="Monaco" charset="0"/>
              </a:rPr>
              <a:t>test_data.csv</a:t>
            </a:r>
            <a:endParaRPr lang="en-US" dirty="0"/>
          </a:p>
        </p:txBody>
      </p:sp>
    </p:spTree>
    <p:extLst>
      <p:ext uri="{BB962C8B-B14F-4D97-AF65-F5344CB8AC3E}">
        <p14:creationId xmlns:p14="http://schemas.microsoft.com/office/powerpoint/2010/main" val="14388286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1CF547-53C7-4345-B54F-6CB1C97B5B91}"/>
              </a:ext>
            </a:extLst>
          </p:cNvPr>
          <p:cNvSpPr>
            <a:spLocks noGrp="1"/>
          </p:cNvSpPr>
          <p:nvPr>
            <p:ph type="title"/>
          </p:nvPr>
        </p:nvSpPr>
        <p:spPr/>
        <p:txBody>
          <a:bodyPr/>
          <a:lstStyle/>
          <a:p>
            <a:r>
              <a:rPr lang="en-US" dirty="0"/>
              <a:t>Aside: Naming Things</a:t>
            </a:r>
          </a:p>
        </p:txBody>
      </p:sp>
      <p:sp>
        <p:nvSpPr>
          <p:cNvPr id="3" name="Content Placeholder 2">
            <a:extLst>
              <a:ext uri="{FF2B5EF4-FFF2-40B4-BE49-F238E27FC236}">
                <a16:creationId xmlns:a16="http://schemas.microsoft.com/office/drawing/2014/main" id="{3E0FF6CE-FE27-A34A-8605-38A7FE212DED}"/>
              </a:ext>
            </a:extLst>
          </p:cNvPr>
          <p:cNvSpPr>
            <a:spLocks noGrp="1"/>
          </p:cNvSpPr>
          <p:nvPr>
            <p:ph idx="1"/>
          </p:nvPr>
        </p:nvSpPr>
        <p:spPr/>
        <p:txBody>
          <a:bodyPr/>
          <a:lstStyle/>
          <a:p>
            <a:pPr>
              <a:buFont typeface="Arial" panose="020B0604020202020204" pitchFamily="34" charset="0"/>
              <a:buChar char="•"/>
            </a:pPr>
            <a:r>
              <a:rPr lang="en-US" sz="2800" dirty="0"/>
              <a:t> Capitalization matters</a:t>
            </a:r>
          </a:p>
          <a:p>
            <a:pPr>
              <a:buFont typeface="Arial" panose="020B0604020202020204" pitchFamily="34" charset="0"/>
              <a:buChar char="•"/>
            </a:pPr>
            <a:endParaRPr lang="en-US" sz="2800" dirty="0"/>
          </a:p>
          <a:p>
            <a:pPr marL="0" indent="0">
              <a:buNone/>
            </a:pPr>
            <a:endParaRPr lang="en-US" sz="2800" dirty="0"/>
          </a:p>
          <a:p>
            <a:pPr>
              <a:buFont typeface="Arial" panose="020B0604020202020204" pitchFamily="34" charset="0"/>
              <a:buChar char="•"/>
            </a:pPr>
            <a:r>
              <a:rPr lang="en-US" sz="2800" dirty="0"/>
              <a:t> Strive for names that are concise and meaningful (not easy!)</a:t>
            </a:r>
          </a:p>
          <a:p>
            <a:pPr>
              <a:buFont typeface="Arial" panose="020B0604020202020204" pitchFamily="34" charset="0"/>
              <a:buChar char="•"/>
            </a:pPr>
            <a:endParaRPr lang="en-US" dirty="0"/>
          </a:p>
        </p:txBody>
      </p:sp>
      <p:grpSp>
        <p:nvGrpSpPr>
          <p:cNvPr id="4" name="Group 3">
            <a:extLst>
              <a:ext uri="{FF2B5EF4-FFF2-40B4-BE49-F238E27FC236}">
                <a16:creationId xmlns:a16="http://schemas.microsoft.com/office/drawing/2014/main" id="{65286E00-E00B-4F4A-8199-CE1593F13EEB}"/>
              </a:ext>
            </a:extLst>
          </p:cNvPr>
          <p:cNvGrpSpPr/>
          <p:nvPr/>
        </p:nvGrpSpPr>
        <p:grpSpPr>
          <a:xfrm>
            <a:off x="1782418" y="3011753"/>
            <a:ext cx="1890680" cy="655320"/>
            <a:chOff x="2080825" y="3162925"/>
            <a:chExt cx="8240130" cy="655320"/>
          </a:xfrm>
        </p:grpSpPr>
        <p:sp>
          <p:nvSpPr>
            <p:cNvPr id="5" name="Rectangle 4">
              <a:extLst>
                <a:ext uri="{FF2B5EF4-FFF2-40B4-BE49-F238E27FC236}">
                  <a16:creationId xmlns:a16="http://schemas.microsoft.com/office/drawing/2014/main" id="{D5C4E0BE-E063-A84E-AE53-5075ED271FB2}"/>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FD54E5ED-56A4-2B48-A725-5DA35C678E3C}"/>
                </a:ext>
              </a:extLst>
            </p:cNvPr>
            <p:cNvSpPr txBox="1"/>
            <p:nvPr/>
          </p:nvSpPr>
          <p:spPr>
            <a:xfrm>
              <a:off x="2230953" y="3235065"/>
              <a:ext cx="8090002" cy="523220"/>
            </a:xfrm>
            <a:prstGeom prst="rect">
              <a:avLst/>
            </a:prstGeom>
            <a:noFill/>
          </p:spPr>
          <p:txBody>
            <a:bodyPr wrap="square" rtlCol="0">
              <a:spAutoFit/>
            </a:bodyPr>
            <a:lstStyle/>
            <a:p>
              <a:pPr algn="ctr"/>
              <a:r>
                <a:rPr lang="en-US" sz="2800" dirty="0" err="1">
                  <a:solidFill>
                    <a:srgbClr val="0070C0"/>
                  </a:solidFill>
                  <a:latin typeface="Monaco" charset="0"/>
                  <a:ea typeface="Monaco" charset="0"/>
                  <a:cs typeface="Monaco" charset="0"/>
                </a:rPr>
                <a:t>test_df</a:t>
              </a:r>
              <a:endParaRPr lang="en-US" sz="2800" dirty="0">
                <a:latin typeface="Monaco" charset="0"/>
                <a:ea typeface="Monaco" charset="0"/>
                <a:cs typeface="Monaco" charset="0"/>
              </a:endParaRPr>
            </a:p>
          </p:txBody>
        </p:sp>
      </p:grpSp>
      <p:grpSp>
        <p:nvGrpSpPr>
          <p:cNvPr id="7" name="Group 6">
            <a:extLst>
              <a:ext uri="{FF2B5EF4-FFF2-40B4-BE49-F238E27FC236}">
                <a16:creationId xmlns:a16="http://schemas.microsoft.com/office/drawing/2014/main" id="{7B2E6851-4429-4D45-A463-D0842A8C7AE8}"/>
              </a:ext>
            </a:extLst>
          </p:cNvPr>
          <p:cNvGrpSpPr/>
          <p:nvPr/>
        </p:nvGrpSpPr>
        <p:grpSpPr>
          <a:xfrm>
            <a:off x="5111971" y="3011753"/>
            <a:ext cx="1890680" cy="655320"/>
            <a:chOff x="2080825" y="3162925"/>
            <a:chExt cx="8240130" cy="655320"/>
          </a:xfrm>
        </p:grpSpPr>
        <p:sp>
          <p:nvSpPr>
            <p:cNvPr id="8" name="Rectangle 7">
              <a:extLst>
                <a:ext uri="{FF2B5EF4-FFF2-40B4-BE49-F238E27FC236}">
                  <a16:creationId xmlns:a16="http://schemas.microsoft.com/office/drawing/2014/main" id="{25567E9E-CC1A-AA40-9925-0EB3966E3F0B}"/>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A7292DC7-F74E-C042-B5C1-2D4F23525C9D}"/>
                </a:ext>
              </a:extLst>
            </p:cNvPr>
            <p:cNvSpPr txBox="1"/>
            <p:nvPr/>
          </p:nvSpPr>
          <p:spPr>
            <a:xfrm>
              <a:off x="2230953" y="3235065"/>
              <a:ext cx="8090002" cy="523220"/>
            </a:xfrm>
            <a:prstGeom prst="rect">
              <a:avLst/>
            </a:prstGeom>
            <a:noFill/>
          </p:spPr>
          <p:txBody>
            <a:bodyPr wrap="square" rtlCol="0">
              <a:spAutoFit/>
            </a:bodyPr>
            <a:lstStyle/>
            <a:p>
              <a:pPr algn="ctr"/>
              <a:r>
                <a:rPr lang="en-US" sz="2800" dirty="0" err="1">
                  <a:solidFill>
                    <a:srgbClr val="0070C0"/>
                  </a:solidFill>
                  <a:latin typeface="Monaco" charset="0"/>
                  <a:ea typeface="Monaco" charset="0"/>
                  <a:cs typeface="Monaco" charset="0"/>
                </a:rPr>
                <a:t>Test_df</a:t>
              </a:r>
              <a:endParaRPr lang="en-US" sz="2800" dirty="0">
                <a:latin typeface="Monaco" charset="0"/>
                <a:ea typeface="Monaco" charset="0"/>
                <a:cs typeface="Monaco" charset="0"/>
              </a:endParaRPr>
            </a:p>
          </p:txBody>
        </p:sp>
      </p:grpSp>
      <p:grpSp>
        <p:nvGrpSpPr>
          <p:cNvPr id="10" name="Group 9">
            <a:extLst>
              <a:ext uri="{FF2B5EF4-FFF2-40B4-BE49-F238E27FC236}">
                <a16:creationId xmlns:a16="http://schemas.microsoft.com/office/drawing/2014/main" id="{A36E1BE2-9D9D-6742-803C-E2DE0D92CFF9}"/>
              </a:ext>
            </a:extLst>
          </p:cNvPr>
          <p:cNvGrpSpPr/>
          <p:nvPr/>
        </p:nvGrpSpPr>
        <p:grpSpPr>
          <a:xfrm>
            <a:off x="8487689" y="3011753"/>
            <a:ext cx="1890680" cy="655320"/>
            <a:chOff x="2080825" y="3162925"/>
            <a:chExt cx="8240130" cy="655320"/>
          </a:xfrm>
        </p:grpSpPr>
        <p:sp>
          <p:nvSpPr>
            <p:cNvPr id="11" name="Rectangle 10">
              <a:extLst>
                <a:ext uri="{FF2B5EF4-FFF2-40B4-BE49-F238E27FC236}">
                  <a16:creationId xmlns:a16="http://schemas.microsoft.com/office/drawing/2014/main" id="{2AB82A40-5E6D-5C40-BFB2-9F0CDDFB56EA}"/>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27BA0AE8-B9FB-2542-9FF9-9045A63C3C22}"/>
                </a:ext>
              </a:extLst>
            </p:cNvPr>
            <p:cNvSpPr txBox="1"/>
            <p:nvPr/>
          </p:nvSpPr>
          <p:spPr>
            <a:xfrm>
              <a:off x="2230953" y="3235065"/>
              <a:ext cx="8090002" cy="523220"/>
            </a:xfrm>
            <a:prstGeom prst="rect">
              <a:avLst/>
            </a:prstGeom>
            <a:noFill/>
          </p:spPr>
          <p:txBody>
            <a:bodyPr wrap="square" rtlCol="0">
              <a:spAutoFit/>
            </a:bodyPr>
            <a:lstStyle/>
            <a:p>
              <a:pPr algn="ctr"/>
              <a:r>
                <a:rPr lang="en-US" sz="2800" dirty="0">
                  <a:solidFill>
                    <a:srgbClr val="0070C0"/>
                  </a:solidFill>
                  <a:latin typeface="Monaco" charset="0"/>
                  <a:ea typeface="Monaco" charset="0"/>
                  <a:cs typeface="Monaco" charset="0"/>
                </a:rPr>
                <a:t>TEST_DF</a:t>
              </a:r>
              <a:endParaRPr lang="en-US" sz="2800" dirty="0">
                <a:latin typeface="Monaco" charset="0"/>
                <a:ea typeface="Monaco" charset="0"/>
                <a:cs typeface="Monaco" charset="0"/>
              </a:endParaRPr>
            </a:p>
          </p:txBody>
        </p:sp>
      </p:grpSp>
      <p:sp>
        <p:nvSpPr>
          <p:cNvPr id="13" name="TextBox 12">
            <a:extLst>
              <a:ext uri="{FF2B5EF4-FFF2-40B4-BE49-F238E27FC236}">
                <a16:creationId xmlns:a16="http://schemas.microsoft.com/office/drawing/2014/main" id="{E2852DF7-787A-444E-A246-740C12BC4046}"/>
              </a:ext>
            </a:extLst>
          </p:cNvPr>
          <p:cNvSpPr txBox="1"/>
          <p:nvPr/>
        </p:nvSpPr>
        <p:spPr>
          <a:xfrm>
            <a:off x="3661379" y="2959187"/>
            <a:ext cx="1450591" cy="830997"/>
          </a:xfrm>
          <a:prstGeom prst="rect">
            <a:avLst/>
          </a:prstGeom>
          <a:noFill/>
        </p:spPr>
        <p:txBody>
          <a:bodyPr wrap="square" rtlCol="0">
            <a:spAutoFit/>
          </a:bodyPr>
          <a:lstStyle/>
          <a:p>
            <a:pPr algn="ctr"/>
            <a:r>
              <a:rPr lang="en-US" sz="4800" dirty="0"/>
              <a:t>≠</a:t>
            </a:r>
          </a:p>
        </p:txBody>
      </p:sp>
      <p:sp>
        <p:nvSpPr>
          <p:cNvPr id="14" name="TextBox 13">
            <a:extLst>
              <a:ext uri="{FF2B5EF4-FFF2-40B4-BE49-F238E27FC236}">
                <a16:creationId xmlns:a16="http://schemas.microsoft.com/office/drawing/2014/main" id="{7879A4BE-5213-A545-80CB-FD373CF44E1A}"/>
              </a:ext>
            </a:extLst>
          </p:cNvPr>
          <p:cNvSpPr txBox="1"/>
          <p:nvPr/>
        </p:nvSpPr>
        <p:spPr>
          <a:xfrm>
            <a:off x="6977037" y="2959186"/>
            <a:ext cx="1450591" cy="830997"/>
          </a:xfrm>
          <a:prstGeom prst="rect">
            <a:avLst/>
          </a:prstGeom>
          <a:noFill/>
        </p:spPr>
        <p:txBody>
          <a:bodyPr wrap="square" rtlCol="0">
            <a:spAutoFit/>
          </a:bodyPr>
          <a:lstStyle/>
          <a:p>
            <a:pPr algn="ctr"/>
            <a:r>
              <a:rPr lang="en-US" sz="4800" dirty="0"/>
              <a:t>≠</a:t>
            </a:r>
          </a:p>
        </p:txBody>
      </p:sp>
      <p:grpSp>
        <p:nvGrpSpPr>
          <p:cNvPr id="15" name="Group 14">
            <a:extLst>
              <a:ext uri="{FF2B5EF4-FFF2-40B4-BE49-F238E27FC236}">
                <a16:creationId xmlns:a16="http://schemas.microsoft.com/office/drawing/2014/main" id="{1A1B89AB-87FD-3E47-94DF-06F59A60A17D}"/>
              </a:ext>
            </a:extLst>
          </p:cNvPr>
          <p:cNvGrpSpPr/>
          <p:nvPr/>
        </p:nvGrpSpPr>
        <p:grpSpPr>
          <a:xfrm>
            <a:off x="2262865" y="5139386"/>
            <a:ext cx="964232" cy="655320"/>
            <a:chOff x="2080825" y="3162925"/>
            <a:chExt cx="8240130" cy="655320"/>
          </a:xfrm>
        </p:grpSpPr>
        <p:sp>
          <p:nvSpPr>
            <p:cNvPr id="16" name="Rectangle 15">
              <a:extLst>
                <a:ext uri="{FF2B5EF4-FFF2-40B4-BE49-F238E27FC236}">
                  <a16:creationId xmlns:a16="http://schemas.microsoft.com/office/drawing/2014/main" id="{A18C334C-3C0F-194E-9AD4-DDBC35CB5893}"/>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C8827BE1-E10C-DD42-8947-DBE4144BAD9E}"/>
                </a:ext>
              </a:extLst>
            </p:cNvPr>
            <p:cNvSpPr txBox="1"/>
            <p:nvPr/>
          </p:nvSpPr>
          <p:spPr>
            <a:xfrm>
              <a:off x="2230953" y="3235065"/>
              <a:ext cx="8090002" cy="523220"/>
            </a:xfrm>
            <a:prstGeom prst="rect">
              <a:avLst/>
            </a:prstGeom>
            <a:noFill/>
          </p:spPr>
          <p:txBody>
            <a:bodyPr wrap="square" rtlCol="0">
              <a:spAutoFit/>
            </a:bodyPr>
            <a:lstStyle/>
            <a:p>
              <a:pPr algn="ctr"/>
              <a:r>
                <a:rPr lang="en-US" sz="2800" dirty="0">
                  <a:solidFill>
                    <a:srgbClr val="0070C0"/>
                  </a:solidFill>
                  <a:latin typeface="Monaco" charset="0"/>
                  <a:ea typeface="Monaco" charset="0"/>
                  <a:cs typeface="Monaco" charset="0"/>
                </a:rPr>
                <a:t>p</a:t>
              </a:r>
              <a:endParaRPr lang="en-US" sz="2800" dirty="0">
                <a:latin typeface="Monaco" charset="0"/>
                <a:ea typeface="Monaco" charset="0"/>
                <a:cs typeface="Monaco" charset="0"/>
              </a:endParaRPr>
            </a:p>
          </p:txBody>
        </p:sp>
      </p:grpSp>
      <p:grpSp>
        <p:nvGrpSpPr>
          <p:cNvPr id="18" name="Group 17">
            <a:extLst>
              <a:ext uri="{FF2B5EF4-FFF2-40B4-BE49-F238E27FC236}">
                <a16:creationId xmlns:a16="http://schemas.microsoft.com/office/drawing/2014/main" id="{DECCF484-C02F-5841-9462-3C0E087CDB44}"/>
              </a:ext>
            </a:extLst>
          </p:cNvPr>
          <p:cNvGrpSpPr/>
          <p:nvPr/>
        </p:nvGrpSpPr>
        <p:grpSpPr>
          <a:xfrm>
            <a:off x="5373660" y="5139386"/>
            <a:ext cx="1332854" cy="655320"/>
            <a:chOff x="2080825" y="3162925"/>
            <a:chExt cx="8240130" cy="655320"/>
          </a:xfrm>
        </p:grpSpPr>
        <p:sp>
          <p:nvSpPr>
            <p:cNvPr id="19" name="Rectangle 18">
              <a:extLst>
                <a:ext uri="{FF2B5EF4-FFF2-40B4-BE49-F238E27FC236}">
                  <a16:creationId xmlns:a16="http://schemas.microsoft.com/office/drawing/2014/main" id="{D7FC89F9-2543-D548-A910-09AA44ED371A}"/>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1D370F50-FE83-6244-85CF-11CAEF30BD15}"/>
                </a:ext>
              </a:extLst>
            </p:cNvPr>
            <p:cNvSpPr txBox="1"/>
            <p:nvPr/>
          </p:nvSpPr>
          <p:spPr>
            <a:xfrm>
              <a:off x="2230953" y="3235065"/>
              <a:ext cx="8090002" cy="523220"/>
            </a:xfrm>
            <a:prstGeom prst="rect">
              <a:avLst/>
            </a:prstGeom>
            <a:noFill/>
          </p:spPr>
          <p:txBody>
            <a:bodyPr wrap="square" rtlCol="0">
              <a:spAutoFit/>
            </a:bodyPr>
            <a:lstStyle/>
            <a:p>
              <a:pPr algn="ctr"/>
              <a:r>
                <a:rPr lang="en-US" sz="2800" dirty="0">
                  <a:solidFill>
                    <a:srgbClr val="0070C0"/>
                  </a:solidFill>
                  <a:latin typeface="Monaco" charset="0"/>
                  <a:ea typeface="Monaco" charset="0"/>
                  <a:cs typeface="Monaco" charset="0"/>
                </a:rPr>
                <a:t>name</a:t>
              </a:r>
              <a:endParaRPr lang="en-US" sz="2800" dirty="0">
                <a:latin typeface="Monaco" charset="0"/>
                <a:ea typeface="Monaco" charset="0"/>
                <a:cs typeface="Monaco" charset="0"/>
              </a:endParaRPr>
            </a:p>
          </p:txBody>
        </p:sp>
      </p:grpSp>
      <p:grpSp>
        <p:nvGrpSpPr>
          <p:cNvPr id="21" name="Group 20">
            <a:extLst>
              <a:ext uri="{FF2B5EF4-FFF2-40B4-BE49-F238E27FC236}">
                <a16:creationId xmlns:a16="http://schemas.microsoft.com/office/drawing/2014/main" id="{11D69CFA-2441-FA4B-8C12-84175277E507}"/>
              </a:ext>
            </a:extLst>
          </p:cNvPr>
          <p:cNvGrpSpPr/>
          <p:nvPr/>
        </p:nvGrpSpPr>
        <p:grpSpPr>
          <a:xfrm>
            <a:off x="8028122" y="5139386"/>
            <a:ext cx="3115159" cy="1026247"/>
            <a:chOff x="2080825" y="3162925"/>
            <a:chExt cx="8240130" cy="1026247"/>
          </a:xfrm>
        </p:grpSpPr>
        <p:sp>
          <p:nvSpPr>
            <p:cNvPr id="22" name="Rectangle 21">
              <a:extLst>
                <a:ext uri="{FF2B5EF4-FFF2-40B4-BE49-F238E27FC236}">
                  <a16:creationId xmlns:a16="http://schemas.microsoft.com/office/drawing/2014/main" id="{BEE69754-385D-8043-8E10-06A2180BBAC5}"/>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189E43B6-B3AF-934F-9351-E3A95BC3F3A7}"/>
                </a:ext>
              </a:extLst>
            </p:cNvPr>
            <p:cNvSpPr txBox="1"/>
            <p:nvPr/>
          </p:nvSpPr>
          <p:spPr>
            <a:xfrm>
              <a:off x="2230955" y="3235065"/>
              <a:ext cx="8090000" cy="954107"/>
            </a:xfrm>
            <a:prstGeom prst="rect">
              <a:avLst/>
            </a:prstGeom>
            <a:noFill/>
          </p:spPr>
          <p:txBody>
            <a:bodyPr wrap="square" rtlCol="0">
              <a:spAutoFit/>
            </a:bodyPr>
            <a:lstStyle/>
            <a:p>
              <a:pPr algn="ctr"/>
              <a:r>
                <a:rPr lang="en-US" sz="2800" dirty="0" err="1">
                  <a:solidFill>
                    <a:srgbClr val="0070C0"/>
                  </a:solidFill>
                  <a:latin typeface="Monaco" charset="0"/>
                  <a:ea typeface="Monaco" charset="0"/>
                  <a:cs typeface="Monaco" charset="0"/>
                </a:rPr>
                <a:t>patient_name</a:t>
              </a:r>
              <a:endParaRPr lang="en-US" sz="2800" dirty="0">
                <a:latin typeface="Monaco" charset="0"/>
                <a:ea typeface="Monaco" charset="0"/>
                <a:cs typeface="Monaco" charset="0"/>
              </a:endParaRPr>
            </a:p>
          </p:txBody>
        </p:sp>
      </p:grpSp>
      <p:sp>
        <p:nvSpPr>
          <p:cNvPr id="24" name="TextBox 23">
            <a:extLst>
              <a:ext uri="{FF2B5EF4-FFF2-40B4-BE49-F238E27FC236}">
                <a16:creationId xmlns:a16="http://schemas.microsoft.com/office/drawing/2014/main" id="{7E6C6B10-79C0-D349-9556-F59B7F992A4D}"/>
              </a:ext>
            </a:extLst>
          </p:cNvPr>
          <p:cNvSpPr txBox="1"/>
          <p:nvPr/>
        </p:nvSpPr>
        <p:spPr>
          <a:xfrm>
            <a:off x="2067354" y="4621240"/>
            <a:ext cx="1286359" cy="523220"/>
          </a:xfrm>
          <a:prstGeom prst="rect">
            <a:avLst/>
          </a:prstGeom>
          <a:noFill/>
        </p:spPr>
        <p:txBody>
          <a:bodyPr wrap="square" rtlCol="0">
            <a:spAutoFit/>
          </a:bodyPr>
          <a:lstStyle/>
          <a:p>
            <a:pPr algn="ctr"/>
            <a:r>
              <a:rPr lang="en-US" sz="2800" dirty="0">
                <a:solidFill>
                  <a:srgbClr val="FF0000"/>
                </a:solidFill>
              </a:rPr>
              <a:t>Bad</a:t>
            </a:r>
          </a:p>
        </p:txBody>
      </p:sp>
      <p:sp>
        <p:nvSpPr>
          <p:cNvPr id="25" name="TextBox 24">
            <a:extLst>
              <a:ext uri="{FF2B5EF4-FFF2-40B4-BE49-F238E27FC236}">
                <a16:creationId xmlns:a16="http://schemas.microsoft.com/office/drawing/2014/main" id="{331D379B-FCA3-2147-8BC6-345C491617E0}"/>
              </a:ext>
            </a:extLst>
          </p:cNvPr>
          <p:cNvSpPr txBox="1"/>
          <p:nvPr/>
        </p:nvSpPr>
        <p:spPr>
          <a:xfrm>
            <a:off x="4699604" y="4621240"/>
            <a:ext cx="2677747" cy="523220"/>
          </a:xfrm>
          <a:prstGeom prst="rect">
            <a:avLst/>
          </a:prstGeom>
          <a:noFill/>
        </p:spPr>
        <p:txBody>
          <a:bodyPr wrap="square" rtlCol="0">
            <a:spAutoFit/>
          </a:bodyPr>
          <a:lstStyle/>
          <a:p>
            <a:pPr algn="ctr"/>
            <a:r>
              <a:rPr lang="en-US" sz="2800" dirty="0">
                <a:solidFill>
                  <a:srgbClr val="FF0000"/>
                </a:solidFill>
              </a:rPr>
              <a:t>Still not great</a:t>
            </a:r>
          </a:p>
        </p:txBody>
      </p:sp>
      <p:sp>
        <p:nvSpPr>
          <p:cNvPr id="26" name="TextBox 25">
            <a:extLst>
              <a:ext uri="{FF2B5EF4-FFF2-40B4-BE49-F238E27FC236}">
                <a16:creationId xmlns:a16="http://schemas.microsoft.com/office/drawing/2014/main" id="{E5BE2F7D-388F-EB41-AD2E-CD6DB5938E43}"/>
              </a:ext>
            </a:extLst>
          </p:cNvPr>
          <p:cNvSpPr txBox="1"/>
          <p:nvPr/>
        </p:nvSpPr>
        <p:spPr>
          <a:xfrm>
            <a:off x="8807072" y="4621240"/>
            <a:ext cx="1286359" cy="523220"/>
          </a:xfrm>
          <a:prstGeom prst="rect">
            <a:avLst/>
          </a:prstGeom>
          <a:noFill/>
        </p:spPr>
        <p:txBody>
          <a:bodyPr wrap="square" rtlCol="0">
            <a:spAutoFit/>
          </a:bodyPr>
          <a:lstStyle/>
          <a:p>
            <a:pPr algn="ctr"/>
            <a:r>
              <a:rPr lang="en-US" sz="2800" dirty="0">
                <a:solidFill>
                  <a:srgbClr val="92D050"/>
                </a:solidFill>
              </a:rPr>
              <a:t>Good</a:t>
            </a:r>
          </a:p>
        </p:txBody>
      </p:sp>
    </p:spTree>
    <p:extLst>
      <p:ext uri="{BB962C8B-B14F-4D97-AF65-F5344CB8AC3E}">
        <p14:creationId xmlns:p14="http://schemas.microsoft.com/office/powerpoint/2010/main" val="2076215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BEDA2C6-1787-DD41-8698-A9A0063118C7}"/>
              </a:ext>
            </a:extLst>
          </p:cNvPr>
          <p:cNvSpPr>
            <a:spLocks noGrp="1"/>
          </p:cNvSpPr>
          <p:nvPr>
            <p:ph type="title"/>
          </p:nvPr>
        </p:nvSpPr>
        <p:spPr>
          <a:xfrm>
            <a:off x="1024128" y="585216"/>
            <a:ext cx="9720072" cy="1499616"/>
          </a:xfrm>
        </p:spPr>
        <p:txBody>
          <a:bodyPr>
            <a:normAutofit fontScale="90000"/>
          </a:bodyPr>
          <a:lstStyle/>
          <a:p>
            <a:r>
              <a:rPr lang="en-US" dirty="0"/>
              <a:t>Your Turn #2</a:t>
            </a:r>
            <a:br>
              <a:rPr lang="en-US" dirty="0"/>
            </a:br>
            <a:endParaRPr lang="en-US" dirty="0"/>
          </a:p>
        </p:txBody>
      </p:sp>
      <p:sp>
        <p:nvSpPr>
          <p:cNvPr id="5" name="Text Placeholder 2">
            <a:extLst>
              <a:ext uri="{FF2B5EF4-FFF2-40B4-BE49-F238E27FC236}">
                <a16:creationId xmlns:a16="http://schemas.microsoft.com/office/drawing/2014/main" id="{F169B706-A9F5-5B45-89EC-80038623C9FF}"/>
              </a:ext>
            </a:extLst>
          </p:cNvPr>
          <p:cNvSpPr>
            <a:spLocks noGrp="1"/>
          </p:cNvSpPr>
          <p:nvPr>
            <p:ph type="body" sz="quarter" idx="13"/>
          </p:nvPr>
        </p:nvSpPr>
        <p:spPr>
          <a:xfrm>
            <a:off x="1024128" y="2244436"/>
            <a:ext cx="9720072" cy="3724102"/>
          </a:xfrm>
        </p:spPr>
        <p:txBody>
          <a:bodyPr>
            <a:normAutofit/>
          </a:bodyPr>
          <a:lstStyle/>
          <a:p>
            <a:pPr marL="0" indent="0">
              <a:buNone/>
            </a:pPr>
            <a:r>
              <a:rPr lang="en-US" dirty="0"/>
              <a:t>Open </a:t>
            </a:r>
            <a:r>
              <a:rPr lang="en-US" sz="3800" dirty="0">
                <a:solidFill>
                  <a:schemeClr val="accent2"/>
                </a:solidFill>
                <a:latin typeface="Monaco" charset="0"/>
                <a:ea typeface="Monaco" charset="0"/>
                <a:cs typeface="Monaco" charset="0"/>
              </a:rPr>
              <a:t>02-getting-data.Rmd</a:t>
            </a:r>
            <a:r>
              <a:rPr lang="en-US" dirty="0"/>
              <a:t>. Work through the section “Your Turn #2”.</a:t>
            </a:r>
          </a:p>
        </p:txBody>
      </p:sp>
    </p:spTree>
    <p:extLst>
      <p:ext uri="{BB962C8B-B14F-4D97-AF65-F5344CB8AC3E}">
        <p14:creationId xmlns:p14="http://schemas.microsoft.com/office/powerpoint/2010/main" val="5183958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nvPr>
        </p:nvGraphicFramePr>
        <p:xfrm>
          <a:off x="718730" y="683024"/>
          <a:ext cx="10841895" cy="5489175"/>
        </p:xfrm>
        <a:graphic>
          <a:graphicData uri="http://schemas.openxmlformats.org/drawingml/2006/table">
            <a:tbl>
              <a:tblPr>
                <a:tableStyleId>{46F890A9-2807-4EBB-B81D-B2AA78EC7F39}</a:tableStyleId>
              </a:tblPr>
              <a:tblGrid>
                <a:gridCol w="7410795">
                  <a:extLst>
                    <a:ext uri="{9D8B030D-6E8A-4147-A177-3AD203B41FA5}">
                      <a16:colId xmlns:a16="http://schemas.microsoft.com/office/drawing/2014/main" val="20000"/>
                    </a:ext>
                  </a:extLst>
                </a:gridCol>
                <a:gridCol w="3431100">
                  <a:extLst>
                    <a:ext uri="{9D8B030D-6E8A-4147-A177-3AD203B41FA5}">
                      <a16:colId xmlns:a16="http://schemas.microsoft.com/office/drawing/2014/main" val="20001"/>
                    </a:ext>
                  </a:extLst>
                </a:gridCol>
              </a:tblGrid>
              <a:tr h="1097835">
                <a:tc>
                  <a:txBody>
                    <a:bodyPr/>
                    <a:lstStyle/>
                    <a:p>
                      <a:pPr algn="ctr"/>
                      <a:r>
                        <a:rPr lang="en-US" sz="4400" b="0" dirty="0"/>
                        <a:t>Introduction</a:t>
                      </a:r>
                    </a:p>
                  </a:txBody>
                  <a:tcPr anchor="ctr">
                    <a:lnR w="38100" cap="flat" cmpd="sng" algn="ctr">
                      <a:solidFill>
                        <a:schemeClr val="bg1"/>
                      </a:solidFill>
                      <a:prstDash val="solid"/>
                      <a:round/>
                      <a:headEnd type="none" w="med" len="med"/>
                      <a:tailEnd type="none" w="med" len="med"/>
                    </a:lnR>
                    <a:lnB w="38100" cap="flat" cmpd="sng" algn="ctr">
                      <a:solidFill>
                        <a:schemeClr val="bg1"/>
                      </a:solidFill>
                      <a:prstDash val="solid"/>
                      <a:round/>
                      <a:headEnd type="none" w="med" len="med"/>
                      <a:tailEnd type="none" w="med" len="med"/>
                    </a:lnB>
                  </a:tcPr>
                </a:tc>
                <a:tc>
                  <a:txBody>
                    <a:bodyPr/>
                    <a:lstStyle/>
                    <a:p>
                      <a:pPr algn="ctr"/>
                      <a:r>
                        <a:rPr lang="en-US" sz="2800" baseline="0" dirty="0"/>
                        <a:t>8:30 – 10:00</a:t>
                      </a:r>
                    </a:p>
                  </a:txBody>
                  <a:tcPr anchor="ctr">
                    <a:lnL w="38100" cap="flat" cmpd="sng" algn="ctr">
                      <a:solidFill>
                        <a:schemeClr val="bg1"/>
                      </a:solidFill>
                      <a:prstDash val="solid"/>
                      <a:round/>
                      <a:headEnd type="none" w="med" len="med"/>
                      <a:tailEnd type="none" w="med" len="med"/>
                    </a:lnL>
                    <a:lnB w="381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0"/>
                  </a:ext>
                </a:extLst>
              </a:tr>
              <a:tr h="1097835">
                <a:tc>
                  <a:txBody>
                    <a:bodyPr/>
                    <a:lstStyle/>
                    <a:p>
                      <a:pPr algn="ctr"/>
                      <a:r>
                        <a:rPr lang="en-US" sz="4400" b="0" dirty="0"/>
                        <a:t>Getting Data</a:t>
                      </a:r>
                    </a:p>
                  </a:txBody>
                  <a:tcPr anchor="ctr">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algn="ctr"/>
                      <a:r>
                        <a:rPr lang="en-US" sz="2800" baseline="0" dirty="0"/>
                        <a:t>10:10 – 11:45</a:t>
                      </a:r>
                    </a:p>
                  </a:txBody>
                  <a:tcPr anchor="ctr">
                    <a:lnL w="38100"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1"/>
                  </a:ext>
                </a:extLst>
              </a:tr>
              <a:tr h="1097835">
                <a:tc>
                  <a:txBody>
                    <a:bodyPr/>
                    <a:lstStyle/>
                    <a:p>
                      <a:pPr algn="ctr"/>
                      <a:r>
                        <a:rPr lang="en-US" sz="4400" b="0" dirty="0"/>
                        <a:t>Lunch</a:t>
                      </a:r>
                    </a:p>
                  </a:txBody>
                  <a:tcPr anchor="ctr">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algn="ctr"/>
                      <a:r>
                        <a:rPr lang="en-US" sz="2800" baseline="0" dirty="0"/>
                        <a:t>11:45 – 12:30</a:t>
                      </a:r>
                    </a:p>
                  </a:txBody>
                  <a:tcPr anchor="ctr">
                    <a:lnL w="38100"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2"/>
                  </a:ext>
                </a:extLst>
              </a:tr>
              <a:tr h="1097835">
                <a:tc>
                  <a:txBody>
                    <a:bodyPr/>
                    <a:lstStyle/>
                    <a:p>
                      <a:pPr algn="ctr"/>
                      <a:r>
                        <a:rPr lang="en-US" sz="4400" b="0" dirty="0"/>
                        <a:t>Exploring Data</a:t>
                      </a:r>
                    </a:p>
                  </a:txBody>
                  <a:tcPr anchor="ctr">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algn="ctr"/>
                      <a:r>
                        <a:rPr lang="en-US" sz="2800" baseline="0" dirty="0"/>
                        <a:t>12:30 – 2:30</a:t>
                      </a:r>
                    </a:p>
                  </a:txBody>
                  <a:tcPr anchor="ctr">
                    <a:lnL w="38100"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3"/>
                  </a:ext>
                </a:extLst>
              </a:tr>
              <a:tr h="109783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400" b="0" dirty="0"/>
                        <a:t>Reproducible Reports</a:t>
                      </a:r>
                    </a:p>
                  </a:txBody>
                  <a:tcPr anchor="ctr">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algn="ctr"/>
                      <a:r>
                        <a:rPr lang="en-US" sz="2800" baseline="0" dirty="0"/>
                        <a:t>2:40 – 4:00</a:t>
                      </a:r>
                    </a:p>
                  </a:txBody>
                  <a:tcPr anchor="ctr">
                    <a:lnL w="38100"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123760252"/>
                  </a:ext>
                </a:extLst>
              </a:tr>
            </a:tbl>
          </a:graphicData>
        </a:graphic>
      </p:graphicFrame>
      <p:sp>
        <p:nvSpPr>
          <p:cNvPr id="3" name="Rectangle 2">
            <a:extLst>
              <a:ext uri="{FF2B5EF4-FFF2-40B4-BE49-F238E27FC236}">
                <a16:creationId xmlns:a16="http://schemas.microsoft.com/office/drawing/2014/main" id="{1B2CD90C-0718-E344-9EDF-90C55DA52D8B}"/>
              </a:ext>
            </a:extLst>
          </p:cNvPr>
          <p:cNvSpPr/>
          <p:nvPr/>
        </p:nvSpPr>
        <p:spPr>
          <a:xfrm>
            <a:off x="718729" y="1810076"/>
            <a:ext cx="10841895" cy="1062649"/>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Tree>
    <p:extLst>
      <p:ext uri="{BB962C8B-B14F-4D97-AF65-F5344CB8AC3E}">
        <p14:creationId xmlns:p14="http://schemas.microsoft.com/office/powerpoint/2010/main" val="4848808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C6A7AB8-12DC-4F4A-A255-9433BBC0C7AE}"/>
              </a:ext>
            </a:extLst>
          </p:cNvPr>
          <p:cNvPicPr>
            <a:picLocks noChangeAspect="1"/>
          </p:cNvPicPr>
          <p:nvPr/>
        </p:nvPicPr>
        <p:blipFill>
          <a:blip r:embed="rId3"/>
          <a:stretch>
            <a:fillRect/>
          </a:stretch>
        </p:blipFill>
        <p:spPr>
          <a:xfrm>
            <a:off x="1118662" y="-106016"/>
            <a:ext cx="10058793" cy="7368209"/>
          </a:xfrm>
          <a:prstGeom prst="rect">
            <a:avLst/>
          </a:prstGeom>
        </p:spPr>
      </p:pic>
    </p:spTree>
    <p:extLst>
      <p:ext uri="{BB962C8B-B14F-4D97-AF65-F5344CB8AC3E}">
        <p14:creationId xmlns:p14="http://schemas.microsoft.com/office/powerpoint/2010/main" val="19321639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2133553" y="1710434"/>
            <a:ext cx="3120726" cy="3614740"/>
          </a:xfrm>
          <a:prstGeom prst="rect">
            <a:avLst/>
          </a:prstGeom>
        </p:spPr>
      </p:pic>
      <p:grpSp>
        <p:nvGrpSpPr>
          <p:cNvPr id="3" name="Group 2"/>
          <p:cNvGrpSpPr/>
          <p:nvPr/>
        </p:nvGrpSpPr>
        <p:grpSpPr>
          <a:xfrm>
            <a:off x="5713442" y="3772357"/>
            <a:ext cx="3403262" cy="654654"/>
            <a:chOff x="4334347" y="3202731"/>
            <a:chExt cx="3985194" cy="654654"/>
          </a:xfrm>
        </p:grpSpPr>
        <p:sp>
          <p:nvSpPr>
            <p:cNvPr id="4" name="Rectangle 3"/>
            <p:cNvSpPr/>
            <p:nvPr/>
          </p:nvSpPr>
          <p:spPr>
            <a:xfrm>
              <a:off x="4334347" y="3202731"/>
              <a:ext cx="3985194" cy="654654"/>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4334347" y="3289195"/>
              <a:ext cx="3985194" cy="523220"/>
            </a:xfrm>
            <a:prstGeom prst="rect">
              <a:avLst/>
            </a:prstGeom>
            <a:noFill/>
          </p:spPr>
          <p:txBody>
            <a:bodyPr wrap="square" rtlCol="0">
              <a:spAutoFit/>
            </a:bodyPr>
            <a:lstStyle/>
            <a:p>
              <a:r>
                <a:rPr lang="en-US" sz="2800" dirty="0">
                  <a:latin typeface="Monaco" charset="0"/>
                  <a:ea typeface="Monaco" charset="0"/>
                  <a:cs typeface="Monaco" charset="0"/>
                </a:rPr>
                <a:t>library(</a:t>
              </a:r>
              <a:r>
                <a:rPr lang="en-US" sz="2800" dirty="0" err="1">
                  <a:latin typeface="Monaco" charset="0"/>
                  <a:ea typeface="Monaco" charset="0"/>
                  <a:cs typeface="Monaco" charset="0"/>
                </a:rPr>
                <a:t>readxl</a:t>
              </a:r>
              <a:r>
                <a:rPr lang="en-US" sz="2800" dirty="0">
                  <a:latin typeface="Monaco" charset="0"/>
                  <a:ea typeface="Monaco" charset="0"/>
                  <a:cs typeface="Monaco" charset="0"/>
                </a:rPr>
                <a:t>)</a:t>
              </a:r>
            </a:p>
          </p:txBody>
        </p:sp>
      </p:grpSp>
      <p:sp>
        <p:nvSpPr>
          <p:cNvPr id="6" name="TextBox 5"/>
          <p:cNvSpPr txBox="1"/>
          <p:nvPr/>
        </p:nvSpPr>
        <p:spPr>
          <a:xfrm>
            <a:off x="5713442" y="2561292"/>
            <a:ext cx="4899593" cy="1077218"/>
          </a:xfrm>
          <a:prstGeom prst="rect">
            <a:avLst/>
          </a:prstGeom>
          <a:noFill/>
        </p:spPr>
        <p:txBody>
          <a:bodyPr wrap="square" rtlCol="0">
            <a:spAutoFit/>
          </a:bodyPr>
          <a:lstStyle/>
          <a:p>
            <a:r>
              <a:rPr lang="en-US" sz="3200" dirty="0"/>
              <a:t>Import Excel files </a:t>
            </a:r>
          </a:p>
          <a:p>
            <a:r>
              <a:rPr lang="en-US" sz="3200" dirty="0"/>
              <a:t>(.</a:t>
            </a:r>
            <a:r>
              <a:rPr lang="en-US" sz="3200" dirty="0" err="1"/>
              <a:t>xls</a:t>
            </a:r>
            <a:r>
              <a:rPr lang="en-US" sz="3200" dirty="0"/>
              <a:t>, .</a:t>
            </a:r>
            <a:r>
              <a:rPr lang="en-US" sz="3200" dirty="0" err="1"/>
              <a:t>xlsx</a:t>
            </a:r>
            <a:r>
              <a:rPr lang="en-US" sz="3200" dirty="0"/>
              <a:t>)</a:t>
            </a:r>
          </a:p>
        </p:txBody>
      </p:sp>
    </p:spTree>
    <p:extLst>
      <p:ext uri="{BB962C8B-B14F-4D97-AF65-F5344CB8AC3E}">
        <p14:creationId xmlns:p14="http://schemas.microsoft.com/office/powerpoint/2010/main" val="6344013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p:cNvPicPr>
            <a:picLocks noChangeAspect="1"/>
          </p:cNvPicPr>
          <p:nvPr/>
        </p:nvPicPr>
        <p:blipFill>
          <a:blip r:embed="rId3"/>
          <a:stretch>
            <a:fillRect/>
          </a:stretch>
        </p:blipFill>
        <p:spPr>
          <a:xfrm>
            <a:off x="10937581" y="5629923"/>
            <a:ext cx="868691" cy="1006205"/>
          </a:xfrm>
          <a:prstGeom prst="rect">
            <a:avLst/>
          </a:prstGeom>
        </p:spPr>
      </p:pic>
      <p:grpSp>
        <p:nvGrpSpPr>
          <p:cNvPr id="22" name="Group 21"/>
          <p:cNvGrpSpPr/>
          <p:nvPr/>
        </p:nvGrpSpPr>
        <p:grpSpPr>
          <a:xfrm>
            <a:off x="1799585" y="3507699"/>
            <a:ext cx="8594969" cy="655320"/>
            <a:chOff x="2080825" y="3162925"/>
            <a:chExt cx="8090002" cy="655320"/>
          </a:xfrm>
        </p:grpSpPr>
        <p:sp>
          <p:nvSpPr>
            <p:cNvPr id="7" name="Rectangle 6"/>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2080825" y="3235065"/>
              <a:ext cx="8090002" cy="523220"/>
            </a:xfrm>
            <a:prstGeom prst="rect">
              <a:avLst/>
            </a:prstGeom>
            <a:noFill/>
          </p:spPr>
          <p:txBody>
            <a:bodyPr wrap="square" rtlCol="0">
              <a:spAutoFit/>
            </a:bodyPr>
            <a:lstStyle/>
            <a:p>
              <a:r>
                <a:rPr lang="en-US" sz="2800" i="1" dirty="0">
                  <a:solidFill>
                    <a:srgbClr val="0070C0"/>
                  </a:solidFill>
                  <a:latin typeface="Monaco" charset="0"/>
                  <a:ea typeface="Monaco" charset="0"/>
                  <a:cs typeface="Monaco" charset="0"/>
                </a:rPr>
                <a:t>  </a:t>
              </a:r>
              <a:r>
                <a:rPr lang="en-US" sz="2800" i="1" dirty="0" err="1">
                  <a:solidFill>
                    <a:srgbClr val="0070C0"/>
                  </a:solidFill>
                  <a:latin typeface="Monaco" charset="0"/>
                  <a:ea typeface="Monaco" charset="0"/>
                  <a:cs typeface="Monaco" charset="0"/>
                </a:rPr>
                <a:t>data_frame</a:t>
              </a:r>
              <a:r>
                <a:rPr lang="en-US" sz="2800" dirty="0">
                  <a:solidFill>
                    <a:srgbClr val="0070C0"/>
                  </a:solidFill>
                  <a:latin typeface="Monaco" charset="0"/>
                  <a:ea typeface="Monaco" charset="0"/>
                  <a:cs typeface="Monaco" charset="0"/>
                </a:rPr>
                <a:t> </a:t>
              </a:r>
              <a:r>
                <a:rPr lang="en-US" sz="2800" dirty="0">
                  <a:latin typeface="Monaco" charset="0"/>
                  <a:ea typeface="Monaco" charset="0"/>
                  <a:cs typeface="Monaco" charset="0"/>
                </a:rPr>
                <a:t>&lt;- </a:t>
              </a:r>
              <a:r>
                <a:rPr lang="en-US" sz="2800" b="1" dirty="0" err="1">
                  <a:latin typeface="Monaco" charset="0"/>
                  <a:ea typeface="Monaco" charset="0"/>
                  <a:cs typeface="Monaco" charset="0"/>
                </a:rPr>
                <a:t>read_</a:t>
              </a:r>
              <a:r>
                <a:rPr lang="en-US" sz="2800" b="1" dirty="0" err="1">
                  <a:solidFill>
                    <a:srgbClr val="92D050"/>
                  </a:solidFill>
                  <a:latin typeface="Monaco" charset="0"/>
                  <a:ea typeface="Monaco" charset="0"/>
                  <a:cs typeface="Monaco" charset="0"/>
                </a:rPr>
                <a:t>excel</a:t>
              </a:r>
              <a:r>
                <a:rPr lang="en-US" sz="2800" i="1" dirty="0">
                  <a:latin typeface="Monaco" charset="0"/>
                  <a:ea typeface="Monaco" charset="0"/>
                  <a:cs typeface="Monaco" charset="0"/>
                </a:rPr>
                <a:t>(</a:t>
              </a:r>
              <a:r>
                <a:rPr lang="en-US" sz="2800" i="1" dirty="0" err="1">
                  <a:solidFill>
                    <a:srgbClr val="0070C0"/>
                  </a:solidFill>
                  <a:latin typeface="Monaco" charset="0"/>
                  <a:ea typeface="Monaco" charset="0"/>
                  <a:cs typeface="Monaco" charset="0"/>
                </a:rPr>
                <a:t>file_name</a:t>
              </a:r>
              <a:r>
                <a:rPr lang="en-US" sz="2800" dirty="0">
                  <a:latin typeface="Monaco" charset="0"/>
                  <a:ea typeface="Monaco" charset="0"/>
                  <a:cs typeface="Monaco" charset="0"/>
                </a:rPr>
                <a:t>)</a:t>
              </a:r>
            </a:p>
          </p:txBody>
        </p:sp>
      </p:grpSp>
      <p:sp>
        <p:nvSpPr>
          <p:cNvPr id="13" name="Rectangle 12"/>
          <p:cNvSpPr/>
          <p:nvPr/>
        </p:nvSpPr>
        <p:spPr>
          <a:xfrm>
            <a:off x="3791523" y="740977"/>
            <a:ext cx="4608954" cy="830997"/>
          </a:xfrm>
          <a:prstGeom prst="rect">
            <a:avLst/>
          </a:prstGeom>
        </p:spPr>
        <p:txBody>
          <a:bodyPr wrap="none">
            <a:spAutoFit/>
          </a:bodyPr>
          <a:lstStyle/>
          <a:p>
            <a:r>
              <a:rPr lang="en-US" sz="4800" dirty="0" err="1">
                <a:latin typeface="Monaco" charset="0"/>
                <a:ea typeface="Monaco" charset="0"/>
                <a:cs typeface="Monaco" charset="0"/>
              </a:rPr>
              <a:t>read_excel</a:t>
            </a:r>
            <a:r>
              <a:rPr lang="en-US" sz="4800" dirty="0">
                <a:latin typeface="Monaco" charset="0"/>
                <a:ea typeface="Monaco" charset="0"/>
                <a:cs typeface="Monaco" charset="0"/>
              </a:rPr>
              <a:t>()</a:t>
            </a:r>
            <a:endParaRPr lang="en-US" sz="4800" dirty="0"/>
          </a:p>
        </p:txBody>
      </p:sp>
      <p:grpSp>
        <p:nvGrpSpPr>
          <p:cNvPr id="21" name="Group 20"/>
          <p:cNvGrpSpPr/>
          <p:nvPr/>
        </p:nvGrpSpPr>
        <p:grpSpPr>
          <a:xfrm>
            <a:off x="1675272" y="4723160"/>
            <a:ext cx="7669722" cy="1679292"/>
            <a:chOff x="1919035" y="4333415"/>
            <a:chExt cx="7669722" cy="1679292"/>
          </a:xfrm>
        </p:grpSpPr>
        <p:grpSp>
          <p:nvGrpSpPr>
            <p:cNvPr id="20" name="Group 19"/>
            <p:cNvGrpSpPr/>
            <p:nvPr/>
          </p:nvGrpSpPr>
          <p:grpSpPr>
            <a:xfrm>
              <a:off x="8577347" y="4729917"/>
              <a:ext cx="1011410" cy="1020522"/>
              <a:chOff x="8577347" y="4729917"/>
              <a:chExt cx="1011410" cy="1020522"/>
            </a:xfrm>
          </p:grpSpPr>
          <p:pic>
            <p:nvPicPr>
              <p:cNvPr id="14" name="Picture 13"/>
              <p:cNvPicPr>
                <a:picLocks noChangeAspect="1"/>
              </p:cNvPicPr>
              <p:nvPr/>
            </p:nvPicPr>
            <p:blipFill>
              <a:blip r:embed="rId4"/>
              <a:stretch>
                <a:fillRect/>
              </a:stretch>
            </p:blipFill>
            <p:spPr>
              <a:xfrm>
                <a:off x="8577347" y="4729917"/>
                <a:ext cx="1011410" cy="1020522"/>
              </a:xfrm>
              <a:prstGeom prst="rect">
                <a:avLst/>
              </a:prstGeom>
            </p:spPr>
          </p:pic>
          <p:sp>
            <p:nvSpPr>
              <p:cNvPr id="15" name="TextBox 14"/>
              <p:cNvSpPr txBox="1"/>
              <p:nvPr/>
            </p:nvSpPr>
            <p:spPr>
              <a:xfrm>
                <a:off x="8724168" y="4945987"/>
                <a:ext cx="687793" cy="523220"/>
              </a:xfrm>
              <a:prstGeom prst="rect">
                <a:avLst/>
              </a:prstGeom>
              <a:noFill/>
            </p:spPr>
            <p:txBody>
              <a:bodyPr wrap="square" rtlCol="0">
                <a:spAutoFit/>
              </a:bodyPr>
              <a:lstStyle/>
              <a:p>
                <a:pPr algn="ctr"/>
                <a:r>
                  <a:rPr lang="en-US" sz="2800" dirty="0" err="1">
                    <a:solidFill>
                      <a:schemeClr val="tx1">
                        <a:lumMod val="65000"/>
                        <a:lumOff val="35000"/>
                      </a:schemeClr>
                    </a:solidFill>
                  </a:rPr>
                  <a:t>xls</a:t>
                </a:r>
                <a:endParaRPr lang="en-US" sz="4000" dirty="0">
                  <a:solidFill>
                    <a:schemeClr val="tx1">
                      <a:lumMod val="65000"/>
                      <a:lumOff val="35000"/>
                    </a:schemeClr>
                  </a:solidFill>
                </a:endParaRPr>
              </a:p>
            </p:txBody>
          </p:sp>
        </p:grpSp>
        <p:pic>
          <p:nvPicPr>
            <p:cNvPr id="16" name="Picture 15"/>
            <p:cNvPicPr>
              <a:picLocks noChangeAspect="1"/>
            </p:cNvPicPr>
            <p:nvPr/>
          </p:nvPicPr>
          <p:blipFill rotWithShape="1">
            <a:blip r:embed="rId5"/>
            <a:srcRect r="3730"/>
            <a:stretch/>
          </p:blipFill>
          <p:spPr>
            <a:xfrm>
              <a:off x="1919035" y="4333415"/>
              <a:ext cx="2862828" cy="1679292"/>
            </a:xfrm>
            <a:prstGeom prst="rect">
              <a:avLst/>
            </a:prstGeom>
          </p:spPr>
        </p:pic>
        <p:pic>
          <p:nvPicPr>
            <p:cNvPr id="17" name="Picture 16"/>
            <p:cNvPicPr>
              <a:picLocks noChangeAspect="1"/>
            </p:cNvPicPr>
            <p:nvPr/>
          </p:nvPicPr>
          <p:blipFill rotWithShape="1">
            <a:blip r:embed="rId6"/>
            <a:srcRect l="-14832" t="-12825" b="1"/>
            <a:stretch/>
          </p:blipFill>
          <p:spPr>
            <a:xfrm rot="16200000" flipV="1">
              <a:off x="6128664" y="3676983"/>
              <a:ext cx="851328" cy="3221309"/>
            </a:xfrm>
            <a:prstGeom prst="rect">
              <a:avLst/>
            </a:prstGeom>
          </p:spPr>
        </p:pic>
      </p:grpSp>
      <p:pic>
        <p:nvPicPr>
          <p:cNvPr id="23" name="Picture 22"/>
          <p:cNvPicPr>
            <a:picLocks noChangeAspect="1"/>
          </p:cNvPicPr>
          <p:nvPr/>
        </p:nvPicPr>
        <p:blipFill rotWithShape="1">
          <a:blip r:embed="rId6"/>
          <a:srcRect l="-14832" t="-12824" b="31927"/>
          <a:stretch/>
        </p:blipFill>
        <p:spPr>
          <a:xfrm rot="16200000" flipV="1">
            <a:off x="6865677" y="4522497"/>
            <a:ext cx="851328" cy="2309770"/>
          </a:xfrm>
          <a:prstGeom prst="rect">
            <a:avLst/>
          </a:prstGeom>
        </p:spPr>
      </p:pic>
      <p:grpSp>
        <p:nvGrpSpPr>
          <p:cNvPr id="36" name="Group 35"/>
          <p:cNvGrpSpPr/>
          <p:nvPr/>
        </p:nvGrpSpPr>
        <p:grpSpPr>
          <a:xfrm>
            <a:off x="2101853" y="1893260"/>
            <a:ext cx="7561101" cy="1508107"/>
            <a:chOff x="2101853" y="1893260"/>
            <a:chExt cx="7561101" cy="1508107"/>
          </a:xfrm>
        </p:grpSpPr>
        <p:sp>
          <p:nvSpPr>
            <p:cNvPr id="37" name="Rounded Rectangular Callout 36"/>
            <p:cNvSpPr/>
            <p:nvPr/>
          </p:nvSpPr>
          <p:spPr>
            <a:xfrm>
              <a:off x="2101853" y="2029080"/>
              <a:ext cx="2365216" cy="1246648"/>
            </a:xfrm>
            <a:prstGeom prst="wedgeRoundRectCallout">
              <a:avLst>
                <a:gd name="adj1" fmla="val -6901"/>
                <a:gd name="adj2" fmla="val 8082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8" name="TextBox 37"/>
            <p:cNvSpPr txBox="1"/>
            <p:nvPr/>
          </p:nvSpPr>
          <p:spPr>
            <a:xfrm>
              <a:off x="2101853" y="1893262"/>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data frame to read data into</a:t>
              </a:r>
            </a:p>
            <a:p>
              <a:pPr algn="ctr"/>
              <a:endParaRPr lang="en-US" dirty="0">
                <a:solidFill>
                  <a:schemeClr val="bg1"/>
                </a:solidFill>
              </a:endParaRPr>
            </a:p>
          </p:txBody>
        </p:sp>
        <p:sp>
          <p:nvSpPr>
            <p:cNvPr id="39" name="Rounded Rectangular Callout 38"/>
            <p:cNvSpPr/>
            <p:nvPr/>
          </p:nvSpPr>
          <p:spPr>
            <a:xfrm>
              <a:off x="7707086" y="2029080"/>
              <a:ext cx="1955868" cy="1246648"/>
            </a:xfrm>
            <a:prstGeom prst="wedgeRoundRectCallout">
              <a:avLst>
                <a:gd name="adj1" fmla="val -7610"/>
                <a:gd name="adj2" fmla="val 8082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40" name="TextBox 39"/>
            <p:cNvSpPr txBox="1"/>
            <p:nvPr/>
          </p:nvSpPr>
          <p:spPr>
            <a:xfrm>
              <a:off x="7707086" y="1893260"/>
              <a:ext cx="1955868"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name of </a:t>
              </a:r>
            </a:p>
            <a:p>
              <a:pPr algn="ctr"/>
              <a:r>
                <a:rPr lang="en-US" sz="2800" dirty="0">
                  <a:solidFill>
                    <a:schemeClr val="bg1"/>
                  </a:solidFill>
                </a:rPr>
                <a:t>Excel file</a:t>
              </a:r>
            </a:p>
            <a:p>
              <a:pPr algn="ctr"/>
              <a:endParaRPr lang="en-US" dirty="0">
                <a:solidFill>
                  <a:schemeClr val="bg1"/>
                </a:solidFill>
              </a:endParaRPr>
            </a:p>
          </p:txBody>
        </p:sp>
      </p:grpSp>
    </p:spTree>
    <p:extLst>
      <p:ext uri="{BB962C8B-B14F-4D97-AF65-F5344CB8AC3E}">
        <p14:creationId xmlns:p14="http://schemas.microsoft.com/office/powerpoint/2010/main" val="19693826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Get Help When You Get Stuck</a:t>
            </a:r>
          </a:p>
        </p:txBody>
      </p:sp>
    </p:spTree>
    <p:extLst>
      <p:ext uri="{BB962C8B-B14F-4D97-AF65-F5344CB8AC3E}">
        <p14:creationId xmlns:p14="http://schemas.microsoft.com/office/powerpoint/2010/main" val="1315370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Your Turn #3</a:t>
            </a:r>
          </a:p>
        </p:txBody>
      </p:sp>
      <p:sp>
        <p:nvSpPr>
          <p:cNvPr id="3" name="Text Placeholder 2"/>
          <p:cNvSpPr>
            <a:spLocks noGrp="1"/>
          </p:cNvSpPr>
          <p:nvPr>
            <p:ph type="body" sz="quarter" idx="13"/>
          </p:nvPr>
        </p:nvSpPr>
        <p:spPr/>
        <p:txBody>
          <a:bodyPr>
            <a:normAutofit/>
          </a:bodyPr>
          <a:lstStyle/>
          <a:p>
            <a:r>
              <a:rPr lang="en-US" sz="3600" dirty="0"/>
              <a:t>Suppose you want to import data from a file that’s similar to a CSV but uses pipes (</a:t>
            </a:r>
            <a:r>
              <a:rPr lang="en-US" sz="3600" b="1" dirty="0">
                <a:solidFill>
                  <a:schemeClr val="accent2"/>
                </a:solidFill>
                <a:latin typeface="Monaco" charset="0"/>
                <a:ea typeface="Monaco" charset="0"/>
                <a:cs typeface="Monaco" charset="0"/>
              </a:rPr>
              <a:t>|</a:t>
            </a:r>
            <a:r>
              <a:rPr lang="en-US" sz="3600" dirty="0"/>
              <a:t>) instead of commas (</a:t>
            </a:r>
            <a:r>
              <a:rPr lang="en-US" sz="3600" b="1" dirty="0">
                <a:solidFill>
                  <a:schemeClr val="accent2"/>
                </a:solidFill>
                <a:latin typeface="Monaco" charset="0"/>
                <a:ea typeface="Monaco" charset="0"/>
                <a:cs typeface="Monaco" charset="0"/>
              </a:rPr>
              <a:t>,</a:t>
            </a:r>
            <a:r>
              <a:rPr lang="en-US" sz="3600" dirty="0"/>
              <a:t>) as the delimiter between data fields. </a:t>
            </a:r>
          </a:p>
          <a:p>
            <a:r>
              <a:rPr lang="en-US" sz="3600" dirty="0"/>
              <a:t>Discuss with your group mates how you could figure out how to do this.</a:t>
            </a:r>
          </a:p>
        </p:txBody>
      </p:sp>
    </p:spTree>
    <p:extLst>
      <p:ext uri="{BB962C8B-B14F-4D97-AF65-F5344CB8AC3E}">
        <p14:creationId xmlns:p14="http://schemas.microsoft.com/office/powerpoint/2010/main" val="7997651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943303" y="0"/>
            <a:ext cx="6350000" cy="6350000"/>
          </a:xfrm>
          <a:prstGeom prst="rect">
            <a:avLst/>
          </a:prstGeom>
        </p:spPr>
      </p:pic>
      <p:pic>
        <p:nvPicPr>
          <p:cNvPr id="5" name="Picture 4"/>
          <p:cNvPicPr>
            <a:picLocks noChangeAspect="1"/>
          </p:cNvPicPr>
          <p:nvPr/>
        </p:nvPicPr>
        <p:blipFill>
          <a:blip r:embed="rId4"/>
          <a:stretch>
            <a:fillRect/>
          </a:stretch>
        </p:blipFill>
        <p:spPr>
          <a:xfrm>
            <a:off x="422043" y="5729559"/>
            <a:ext cx="11214100" cy="533400"/>
          </a:xfrm>
          <a:prstGeom prst="rect">
            <a:avLst/>
          </a:prstGeom>
        </p:spPr>
      </p:pic>
    </p:spTree>
    <p:extLst>
      <p:ext uri="{BB962C8B-B14F-4D97-AF65-F5344CB8AC3E}">
        <p14:creationId xmlns:p14="http://schemas.microsoft.com/office/powerpoint/2010/main" val="4319164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Basic Approach to Getting Un-Stuck</a:t>
            </a:r>
          </a:p>
        </p:txBody>
      </p:sp>
      <p:graphicFrame>
        <p:nvGraphicFramePr>
          <p:cNvPr id="4" name="Diagram 3"/>
          <p:cNvGraphicFramePr/>
          <p:nvPr>
            <p:extLst>
              <p:ext uri="{D42A27DB-BD31-4B8C-83A1-F6EECF244321}">
                <p14:modId xmlns:p14="http://schemas.microsoft.com/office/powerpoint/2010/main" val="1924711150"/>
              </p:ext>
            </p:extLst>
          </p:nvPr>
        </p:nvGraphicFramePr>
        <p:xfrm>
          <a:off x="2032000" y="1165714"/>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574316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olded Corner 11"/>
          <p:cNvSpPr/>
          <p:nvPr/>
        </p:nvSpPr>
        <p:spPr>
          <a:xfrm>
            <a:off x="1561171" y="4839629"/>
            <a:ext cx="4873083" cy="1460810"/>
          </a:xfrm>
          <a:prstGeom prst="foldedCorner">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 name="Title 1"/>
          <p:cNvSpPr>
            <a:spLocks noGrp="1"/>
          </p:cNvSpPr>
          <p:nvPr>
            <p:ph type="title"/>
          </p:nvPr>
        </p:nvSpPr>
        <p:spPr/>
        <p:txBody>
          <a:bodyPr/>
          <a:lstStyle/>
          <a:p>
            <a:r>
              <a:rPr lang="en-US" dirty="0"/>
              <a:t>Scenario 1: Unexpected Result or Error Message</a:t>
            </a:r>
          </a:p>
        </p:txBody>
      </p:sp>
      <p:sp>
        <p:nvSpPr>
          <p:cNvPr id="3" name="Content Placeholder 2"/>
          <p:cNvSpPr>
            <a:spLocks noGrp="1"/>
          </p:cNvSpPr>
          <p:nvPr>
            <p:ph idx="1"/>
          </p:nvPr>
        </p:nvSpPr>
        <p:spPr>
          <a:xfrm>
            <a:off x="1024128" y="1979525"/>
            <a:ext cx="9720073" cy="4329835"/>
          </a:xfrm>
        </p:spPr>
        <p:txBody>
          <a:bodyPr>
            <a:normAutofit/>
          </a:bodyPr>
          <a:lstStyle/>
          <a:p>
            <a:pPr>
              <a:buFont typeface="Arial" charset="0"/>
              <a:buChar char="•"/>
            </a:pPr>
            <a:r>
              <a:rPr lang="en-US" sz="2000" dirty="0"/>
              <a:t> Is it really an error or just a message?</a:t>
            </a:r>
          </a:p>
          <a:p>
            <a:pPr>
              <a:buFont typeface="Arial" charset="0"/>
              <a:buChar char="•"/>
            </a:pPr>
            <a:r>
              <a:rPr lang="en-US" sz="2000" dirty="0"/>
              <a:t> Check “spelling”</a:t>
            </a:r>
          </a:p>
          <a:p>
            <a:pPr lvl="1">
              <a:buFont typeface="Arial" charset="0"/>
              <a:buChar char="•"/>
            </a:pPr>
            <a:r>
              <a:rPr lang="en-US" sz="1600" dirty="0"/>
              <a:t>Missing quotes, commas, parentheses</a:t>
            </a:r>
          </a:p>
          <a:p>
            <a:pPr lvl="1">
              <a:buFont typeface="Arial" charset="0"/>
              <a:buChar char="•"/>
            </a:pPr>
            <a:r>
              <a:rPr lang="en-US" sz="1600" dirty="0"/>
              <a:t>Misspelled function names</a:t>
            </a:r>
          </a:p>
          <a:p>
            <a:pPr>
              <a:buFont typeface="Arial" charset="0"/>
              <a:buChar char="•"/>
            </a:pPr>
            <a:r>
              <a:rPr lang="en-US" sz="2000" dirty="0"/>
              <a:t> Read the error message and try to make sense of it</a:t>
            </a:r>
          </a:p>
          <a:p>
            <a:pPr>
              <a:buFont typeface="Arial" charset="0"/>
              <a:buChar char="•"/>
            </a:pPr>
            <a:r>
              <a:rPr lang="en-US" sz="2000" dirty="0"/>
              <a:t> Google the error message (cut + paste)</a:t>
            </a:r>
          </a:p>
          <a:p>
            <a:pPr>
              <a:buFont typeface="Arial" charset="0"/>
              <a:buChar char="•"/>
            </a:pPr>
            <a:r>
              <a:rPr lang="en-US" sz="2000" dirty="0"/>
              <a:t> Ask for help using the following formula:</a:t>
            </a:r>
          </a:p>
        </p:txBody>
      </p:sp>
      <p:sp>
        <p:nvSpPr>
          <p:cNvPr id="4" name="TextBox 3"/>
          <p:cNvSpPr txBox="1"/>
          <p:nvPr/>
        </p:nvSpPr>
        <p:spPr>
          <a:xfrm>
            <a:off x="1215483" y="4962292"/>
            <a:ext cx="5333511" cy="1477328"/>
          </a:xfrm>
          <a:prstGeom prst="rect">
            <a:avLst/>
          </a:prstGeom>
          <a:noFill/>
        </p:spPr>
        <p:txBody>
          <a:bodyPr wrap="none" rtlCol="0">
            <a:spAutoFit/>
          </a:bodyPr>
          <a:lstStyle/>
          <a:p>
            <a:pPr lvl="1"/>
            <a:r>
              <a:rPr lang="en-US" b="1" dirty="0"/>
              <a:t>I tried to accomplish </a:t>
            </a:r>
            <a:r>
              <a:rPr lang="en-US" dirty="0"/>
              <a:t>(goal) </a:t>
            </a:r>
            <a:r>
              <a:rPr lang="en-US" b="1" dirty="0"/>
              <a:t>so I tried this code</a:t>
            </a:r>
            <a:r>
              <a:rPr lang="en-US" dirty="0"/>
              <a:t>: </a:t>
            </a:r>
            <a:r>
              <a:rPr lang="mr-IN" dirty="0"/>
              <a:t>…</a:t>
            </a:r>
            <a:endParaRPr lang="en-US" dirty="0"/>
          </a:p>
          <a:p>
            <a:pPr lvl="1"/>
            <a:r>
              <a:rPr lang="en-US" b="1" dirty="0"/>
              <a:t>I expected this</a:t>
            </a:r>
            <a:r>
              <a:rPr lang="en-US" dirty="0"/>
              <a:t>: </a:t>
            </a:r>
            <a:r>
              <a:rPr lang="mr-IN" dirty="0"/>
              <a:t>…</a:t>
            </a:r>
            <a:endParaRPr lang="en-US" dirty="0"/>
          </a:p>
          <a:p>
            <a:pPr lvl="1"/>
            <a:r>
              <a:rPr lang="en-US" b="1" dirty="0"/>
              <a:t>But instead I got this result/error</a:t>
            </a:r>
            <a:r>
              <a:rPr lang="en-US" dirty="0"/>
              <a:t>: </a:t>
            </a:r>
            <a:r>
              <a:rPr lang="mr-IN" dirty="0"/>
              <a:t>…</a:t>
            </a:r>
            <a:endParaRPr lang="en-US" dirty="0"/>
          </a:p>
          <a:p>
            <a:pPr lvl="1"/>
            <a:r>
              <a:rPr lang="en-US" b="1" dirty="0"/>
              <a:t>I’m running R/RStudio on </a:t>
            </a:r>
            <a:r>
              <a:rPr lang="en-US" dirty="0"/>
              <a:t>(operating system).</a:t>
            </a:r>
          </a:p>
          <a:p>
            <a:endParaRPr lang="en-US" dirty="0"/>
          </a:p>
        </p:txBody>
      </p:sp>
      <p:pic>
        <p:nvPicPr>
          <p:cNvPr id="11" name="Picture 10"/>
          <p:cNvPicPr>
            <a:picLocks noChangeAspect="1"/>
          </p:cNvPicPr>
          <p:nvPr/>
        </p:nvPicPr>
        <p:blipFill>
          <a:blip r:embed="rId3"/>
          <a:stretch>
            <a:fillRect/>
          </a:stretch>
        </p:blipFill>
        <p:spPr>
          <a:xfrm>
            <a:off x="7633165" y="2143202"/>
            <a:ext cx="3594100" cy="3530600"/>
          </a:xfrm>
          <a:prstGeom prst="rect">
            <a:avLst/>
          </a:prstGeom>
        </p:spPr>
      </p:pic>
    </p:spTree>
    <p:extLst>
      <p:ext uri="{BB962C8B-B14F-4D97-AF65-F5344CB8AC3E}">
        <p14:creationId xmlns:p14="http://schemas.microsoft.com/office/powerpoint/2010/main" val="17084204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539589" y="0"/>
            <a:ext cx="7112821" cy="6858000"/>
          </a:xfrm>
          <a:prstGeom prst="rect">
            <a:avLst/>
          </a:prstGeom>
        </p:spPr>
      </p:pic>
      <p:pic>
        <p:nvPicPr>
          <p:cNvPr id="3" name="Picture 2"/>
          <p:cNvPicPr>
            <a:picLocks noChangeAspect="1"/>
          </p:cNvPicPr>
          <p:nvPr/>
        </p:nvPicPr>
        <p:blipFill>
          <a:blip r:embed="rId4"/>
          <a:stretch>
            <a:fillRect/>
          </a:stretch>
        </p:blipFill>
        <p:spPr>
          <a:xfrm>
            <a:off x="3650994" y="531542"/>
            <a:ext cx="7112821" cy="6858000"/>
          </a:xfrm>
          <a:prstGeom prst="rect">
            <a:avLst/>
          </a:prstGeom>
        </p:spPr>
      </p:pic>
    </p:spTree>
    <p:extLst>
      <p:ext uri="{BB962C8B-B14F-4D97-AF65-F5344CB8AC3E}">
        <p14:creationId xmlns:p14="http://schemas.microsoft.com/office/powerpoint/2010/main" val="167104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7707816" y="2179754"/>
            <a:ext cx="3467100" cy="3479801"/>
          </a:xfrm>
          <a:prstGeom prst="rect">
            <a:avLst/>
          </a:prstGeom>
        </p:spPr>
      </p:pic>
      <p:sp>
        <p:nvSpPr>
          <p:cNvPr id="2" name="Title 1"/>
          <p:cNvSpPr>
            <a:spLocks noGrp="1"/>
          </p:cNvSpPr>
          <p:nvPr>
            <p:ph type="title"/>
          </p:nvPr>
        </p:nvSpPr>
        <p:spPr/>
        <p:txBody>
          <a:bodyPr/>
          <a:lstStyle/>
          <a:p>
            <a:r>
              <a:rPr lang="en-US" dirty="0"/>
              <a:t>Scenario 2: You Know What You Want to Do But Don’t Know How to Do it in R</a:t>
            </a:r>
          </a:p>
        </p:txBody>
      </p:sp>
      <p:sp>
        <p:nvSpPr>
          <p:cNvPr id="3" name="Content Placeholder 2"/>
          <p:cNvSpPr>
            <a:spLocks noGrp="1"/>
          </p:cNvSpPr>
          <p:nvPr>
            <p:ph idx="1"/>
          </p:nvPr>
        </p:nvSpPr>
        <p:spPr/>
        <p:txBody>
          <a:bodyPr/>
          <a:lstStyle/>
          <a:p>
            <a:pPr>
              <a:buFont typeface="Arial" charset="0"/>
              <a:buChar char="•"/>
            </a:pPr>
            <a:r>
              <a:rPr lang="en-US" dirty="0"/>
              <a:t> If you think you know what function to use:</a:t>
            </a:r>
          </a:p>
          <a:p>
            <a:pPr lvl="1">
              <a:buFont typeface="Arial" charset="0"/>
              <a:buChar char="•"/>
            </a:pPr>
            <a:endParaRPr lang="en-US" dirty="0"/>
          </a:p>
          <a:p>
            <a:pPr>
              <a:buFont typeface="Arial" charset="0"/>
              <a:buChar char="•"/>
            </a:pPr>
            <a:r>
              <a:rPr lang="en-US" dirty="0"/>
              <a:t> RStudio Cheat Sheets</a:t>
            </a:r>
          </a:p>
          <a:p>
            <a:pPr>
              <a:buFont typeface="Arial" charset="0"/>
              <a:buChar char="•"/>
            </a:pPr>
            <a:r>
              <a:rPr lang="en-US" dirty="0"/>
              <a:t> Google</a:t>
            </a:r>
          </a:p>
          <a:p>
            <a:pPr lvl="1">
              <a:buFont typeface="Arial" charset="0"/>
              <a:buChar char="•"/>
            </a:pPr>
            <a:r>
              <a:rPr lang="en-US" dirty="0"/>
              <a:t>Extremely powerful</a:t>
            </a:r>
          </a:p>
          <a:p>
            <a:pPr lvl="1">
              <a:buFont typeface="Arial" charset="0"/>
              <a:buChar char="•"/>
            </a:pPr>
            <a:r>
              <a:rPr lang="en-US" dirty="0"/>
              <a:t>But there’s an art to this</a:t>
            </a:r>
          </a:p>
          <a:p>
            <a:pPr lvl="1">
              <a:buFont typeface="Arial" charset="0"/>
              <a:buChar char="•"/>
            </a:pPr>
            <a:r>
              <a:rPr lang="en-US" dirty="0"/>
              <a:t>Less useful for very basic questions</a:t>
            </a:r>
          </a:p>
          <a:p>
            <a:pPr>
              <a:buFont typeface="Arial" charset="0"/>
              <a:buChar char="•"/>
            </a:pPr>
            <a:r>
              <a:rPr lang="en-US" dirty="0"/>
              <a:t> Ask for help (on Slack!)</a:t>
            </a:r>
          </a:p>
          <a:p>
            <a:pPr>
              <a:buFont typeface="Arial" charset="0"/>
              <a:buChar char="•"/>
            </a:pPr>
            <a:r>
              <a:rPr lang="en-US" dirty="0"/>
              <a:t> Do a tutorial (can be great when you feel totally lost)</a:t>
            </a:r>
          </a:p>
        </p:txBody>
      </p:sp>
      <p:grpSp>
        <p:nvGrpSpPr>
          <p:cNvPr id="9" name="Group 8"/>
          <p:cNvGrpSpPr/>
          <p:nvPr/>
        </p:nvGrpSpPr>
        <p:grpSpPr>
          <a:xfrm>
            <a:off x="1293542" y="2676291"/>
            <a:ext cx="1466318" cy="369332"/>
            <a:chOff x="874676" y="2531051"/>
            <a:chExt cx="1667803" cy="354735"/>
          </a:xfrm>
        </p:grpSpPr>
        <p:sp>
          <p:nvSpPr>
            <p:cNvPr id="7" name="Rectangle 6"/>
            <p:cNvSpPr/>
            <p:nvPr/>
          </p:nvSpPr>
          <p:spPr>
            <a:xfrm>
              <a:off x="926583" y="2533338"/>
              <a:ext cx="1560139" cy="35116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874676" y="2531051"/>
              <a:ext cx="1667803" cy="354735"/>
            </a:xfrm>
            <a:prstGeom prst="rect">
              <a:avLst/>
            </a:prstGeom>
            <a:noFill/>
          </p:spPr>
          <p:txBody>
            <a:bodyPr wrap="square" rtlCol="0">
              <a:spAutoFit/>
            </a:bodyPr>
            <a:lstStyle/>
            <a:p>
              <a:r>
                <a:rPr lang="en-US" dirty="0">
                  <a:solidFill>
                    <a:srgbClr val="0070C0"/>
                  </a:solidFill>
                  <a:latin typeface="Monaco" charset="0"/>
                  <a:ea typeface="Monaco" charset="0"/>
                  <a:cs typeface="Monaco" charset="0"/>
                </a:rPr>
                <a:t>?function</a:t>
              </a:r>
            </a:p>
          </p:txBody>
        </p:sp>
      </p:grpSp>
    </p:spTree>
    <p:extLst>
      <p:ext uri="{BB962C8B-B14F-4D97-AF65-F5344CB8AC3E}">
        <p14:creationId xmlns:p14="http://schemas.microsoft.com/office/powerpoint/2010/main" val="15804609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018" y="2926081"/>
            <a:ext cx="11187112" cy="1463040"/>
          </a:xfrm>
        </p:spPr>
        <p:txBody>
          <a:bodyPr/>
          <a:lstStyle/>
          <a:p>
            <a:r>
              <a:rPr lang="en-US" dirty="0"/>
              <a:t>Patient Data</a:t>
            </a:r>
            <a:br>
              <a:rPr lang="en-US" dirty="0"/>
            </a:br>
            <a:endParaRPr lang="en-US" sz="3600" dirty="0"/>
          </a:p>
        </p:txBody>
      </p:sp>
    </p:spTree>
    <p:extLst>
      <p:ext uri="{BB962C8B-B14F-4D97-AF65-F5344CB8AC3E}">
        <p14:creationId xmlns:p14="http://schemas.microsoft.com/office/powerpoint/2010/main" val="7143851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79914" y="2971800"/>
            <a:ext cx="6923314" cy="830997"/>
          </a:xfrm>
          <a:prstGeom prst="rect">
            <a:avLst/>
          </a:prstGeom>
          <a:noFill/>
        </p:spPr>
        <p:txBody>
          <a:bodyPr wrap="square" rtlCol="0">
            <a:spAutoFit/>
          </a:bodyPr>
          <a:lstStyle/>
          <a:p>
            <a:pPr algn="ctr"/>
            <a:r>
              <a:rPr lang="en-US" sz="4800" dirty="0"/>
              <a:t>Demo: R help</a:t>
            </a:r>
          </a:p>
        </p:txBody>
      </p:sp>
    </p:spTree>
    <p:extLst>
      <p:ext uri="{BB962C8B-B14F-4D97-AF65-F5344CB8AC3E}">
        <p14:creationId xmlns:p14="http://schemas.microsoft.com/office/powerpoint/2010/main" val="34486625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702527" y="456691"/>
            <a:ext cx="10749775" cy="8441981"/>
          </a:xfrm>
          <a:prstGeom prst="rect">
            <a:avLst/>
          </a:prstGeom>
        </p:spPr>
      </p:pic>
    </p:spTree>
    <p:extLst>
      <p:ext uri="{BB962C8B-B14F-4D97-AF65-F5344CB8AC3E}">
        <p14:creationId xmlns:p14="http://schemas.microsoft.com/office/powerpoint/2010/main" val="100961220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106961" y="1976144"/>
            <a:ext cx="5194301" cy="4051984"/>
            <a:chOff x="3422650" y="2278966"/>
            <a:chExt cx="5194301" cy="4051984"/>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10679" y="2377650"/>
              <a:ext cx="5024785" cy="3882788"/>
            </a:xfrm>
            <a:prstGeom prst="rect">
              <a:avLst/>
            </a:prstGeom>
          </p:spPr>
        </p:pic>
        <p:sp>
          <p:nvSpPr>
            <p:cNvPr id="3" name="Rectangle 2"/>
            <p:cNvSpPr/>
            <p:nvPr/>
          </p:nvSpPr>
          <p:spPr>
            <a:xfrm>
              <a:off x="3422650" y="2278966"/>
              <a:ext cx="5194301" cy="4051984"/>
            </a:xfrm>
            <a:prstGeom prst="rect">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Rectangle 6"/>
          <p:cNvSpPr/>
          <p:nvPr/>
        </p:nvSpPr>
        <p:spPr>
          <a:xfrm>
            <a:off x="2529041" y="2530690"/>
            <a:ext cx="2363594" cy="1649424"/>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Tree>
    <p:extLst>
      <p:ext uri="{BB962C8B-B14F-4D97-AF65-F5344CB8AC3E}">
        <p14:creationId xmlns:p14="http://schemas.microsoft.com/office/powerpoint/2010/main" val="196027265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106961" y="1976144"/>
            <a:ext cx="5194301" cy="4051984"/>
            <a:chOff x="3422650" y="2278966"/>
            <a:chExt cx="5194301" cy="4051984"/>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10679" y="2377650"/>
              <a:ext cx="5024785" cy="3882788"/>
            </a:xfrm>
            <a:prstGeom prst="rect">
              <a:avLst/>
            </a:prstGeom>
          </p:spPr>
        </p:pic>
        <p:sp>
          <p:nvSpPr>
            <p:cNvPr id="3" name="Rectangle 2"/>
            <p:cNvSpPr/>
            <p:nvPr/>
          </p:nvSpPr>
          <p:spPr>
            <a:xfrm>
              <a:off x="3422650" y="2278966"/>
              <a:ext cx="5194301" cy="4051984"/>
            </a:xfrm>
            <a:prstGeom prst="rect">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Rectangle 6"/>
          <p:cNvSpPr/>
          <p:nvPr/>
        </p:nvSpPr>
        <p:spPr>
          <a:xfrm>
            <a:off x="2529041" y="2530690"/>
            <a:ext cx="2363594" cy="1649424"/>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6" name="Picture 5"/>
          <p:cNvPicPr>
            <a:picLocks noChangeAspect="1"/>
          </p:cNvPicPr>
          <p:nvPr/>
        </p:nvPicPr>
        <p:blipFill>
          <a:blip r:embed="rId4"/>
          <a:stretch>
            <a:fillRect/>
          </a:stretch>
        </p:blipFill>
        <p:spPr>
          <a:xfrm>
            <a:off x="3609285" y="1024422"/>
            <a:ext cx="7946032" cy="5560121"/>
          </a:xfrm>
          <a:prstGeom prst="rect">
            <a:avLst/>
          </a:prstGeom>
        </p:spPr>
      </p:pic>
      <p:sp>
        <p:nvSpPr>
          <p:cNvPr id="12" name="Freeform 11"/>
          <p:cNvSpPr/>
          <p:nvPr/>
        </p:nvSpPr>
        <p:spPr>
          <a:xfrm>
            <a:off x="2532993" y="1051034"/>
            <a:ext cx="1061545" cy="5507421"/>
          </a:xfrm>
          <a:custGeom>
            <a:avLst/>
            <a:gdLst>
              <a:gd name="connsiteX0" fmla="*/ 0 w 1061545"/>
              <a:gd name="connsiteY0" fmla="*/ 1460938 h 5507421"/>
              <a:gd name="connsiteX1" fmla="*/ 0 w 1061545"/>
              <a:gd name="connsiteY1" fmla="*/ 3132083 h 5507421"/>
              <a:gd name="connsiteX2" fmla="*/ 1061545 w 1061545"/>
              <a:gd name="connsiteY2" fmla="*/ 5507421 h 5507421"/>
              <a:gd name="connsiteX3" fmla="*/ 1061545 w 1061545"/>
              <a:gd name="connsiteY3" fmla="*/ 0 h 5507421"/>
              <a:gd name="connsiteX4" fmla="*/ 0 w 1061545"/>
              <a:gd name="connsiteY4" fmla="*/ 1460938 h 55074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1545" h="5507421">
                <a:moveTo>
                  <a:pt x="0" y="1460938"/>
                </a:moveTo>
                <a:lnTo>
                  <a:pt x="0" y="3132083"/>
                </a:lnTo>
                <a:lnTo>
                  <a:pt x="1061545" y="5507421"/>
                </a:lnTo>
                <a:lnTo>
                  <a:pt x="1061545" y="0"/>
                </a:lnTo>
                <a:lnTo>
                  <a:pt x="0" y="1460938"/>
                </a:lnTo>
                <a:close/>
              </a:path>
            </a:pathLst>
          </a:custGeom>
          <a:solidFill>
            <a:schemeClr val="tx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3595577" y="1051034"/>
            <a:ext cx="8037359" cy="5506614"/>
          </a:xfrm>
          <a:prstGeom prst="rect">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6216378" y="4177353"/>
            <a:ext cx="4522246" cy="807242"/>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Tree>
    <p:extLst>
      <p:ext uri="{BB962C8B-B14F-4D97-AF65-F5344CB8AC3E}">
        <p14:creationId xmlns:p14="http://schemas.microsoft.com/office/powerpoint/2010/main" val="138109727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3496EA4-62A7-E548-AE61-08559A73E473}"/>
              </a:ext>
            </a:extLst>
          </p:cNvPr>
          <p:cNvPicPr>
            <a:picLocks noChangeAspect="1"/>
          </p:cNvPicPr>
          <p:nvPr/>
        </p:nvPicPr>
        <p:blipFill rotWithShape="1">
          <a:blip r:embed="rId3"/>
          <a:srcRect b="35888"/>
          <a:stretch/>
        </p:blipFill>
        <p:spPr>
          <a:xfrm>
            <a:off x="332266" y="531627"/>
            <a:ext cx="11512403" cy="6326374"/>
          </a:xfrm>
          <a:prstGeom prst="rect">
            <a:avLst/>
          </a:prstGeom>
        </p:spPr>
      </p:pic>
    </p:spTree>
    <p:extLst>
      <p:ext uri="{BB962C8B-B14F-4D97-AF65-F5344CB8AC3E}">
        <p14:creationId xmlns:p14="http://schemas.microsoft.com/office/powerpoint/2010/main" val="54802502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Databases</a:t>
            </a:r>
          </a:p>
        </p:txBody>
      </p:sp>
    </p:spTree>
    <p:extLst>
      <p:ext uri="{BB962C8B-B14F-4D97-AF65-F5344CB8AC3E}">
        <p14:creationId xmlns:p14="http://schemas.microsoft.com/office/powerpoint/2010/main" val="188081904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656706B6-6449-A64A-981E-EB6B3375579B}"/>
              </a:ext>
            </a:extLst>
          </p:cNvPr>
          <p:cNvGrpSpPr/>
          <p:nvPr/>
        </p:nvGrpSpPr>
        <p:grpSpPr>
          <a:xfrm>
            <a:off x="791108" y="1059537"/>
            <a:ext cx="2434591" cy="3695342"/>
            <a:chOff x="791108" y="1059537"/>
            <a:chExt cx="2434591" cy="3695342"/>
          </a:xfrm>
        </p:grpSpPr>
        <p:pic>
          <p:nvPicPr>
            <p:cNvPr id="3" name="Picture 2"/>
            <p:cNvPicPr>
              <a:picLocks noChangeAspect="1"/>
            </p:cNvPicPr>
            <p:nvPr/>
          </p:nvPicPr>
          <p:blipFill>
            <a:blip r:embed="rId3"/>
            <a:stretch>
              <a:fillRect/>
            </a:stretch>
          </p:blipFill>
          <p:spPr>
            <a:xfrm>
              <a:off x="1434992" y="2826235"/>
              <a:ext cx="1257811" cy="1928644"/>
            </a:xfrm>
            <a:prstGeom prst="rect">
              <a:avLst/>
            </a:prstGeom>
          </p:spPr>
        </p:pic>
        <p:sp>
          <p:nvSpPr>
            <p:cNvPr id="8" name="TextBox 7"/>
            <p:cNvSpPr txBox="1"/>
            <p:nvPr/>
          </p:nvSpPr>
          <p:spPr>
            <a:xfrm>
              <a:off x="791108" y="1059537"/>
              <a:ext cx="2434591" cy="1384995"/>
            </a:xfrm>
            <a:prstGeom prst="rect">
              <a:avLst/>
            </a:prstGeom>
            <a:noFill/>
          </p:spPr>
          <p:txBody>
            <a:bodyPr wrap="square" rtlCol="0">
              <a:spAutoFit/>
            </a:bodyPr>
            <a:lstStyle/>
            <a:p>
              <a:pPr algn="ctr"/>
              <a:r>
                <a:rPr lang="en-US" sz="2800" dirty="0">
                  <a:solidFill>
                    <a:schemeClr val="tx1">
                      <a:lumMod val="65000"/>
                      <a:lumOff val="35000"/>
                    </a:schemeClr>
                  </a:solidFill>
                </a:rPr>
                <a:t>Database Management System</a:t>
              </a:r>
            </a:p>
          </p:txBody>
        </p:sp>
      </p:grpSp>
      <p:grpSp>
        <p:nvGrpSpPr>
          <p:cNvPr id="11" name="Group 10"/>
          <p:cNvGrpSpPr/>
          <p:nvPr/>
        </p:nvGrpSpPr>
        <p:grpSpPr>
          <a:xfrm>
            <a:off x="4382130" y="1964718"/>
            <a:ext cx="2269028" cy="3060058"/>
            <a:chOff x="4382130" y="1687889"/>
            <a:chExt cx="2474296" cy="3336887"/>
          </a:xfrm>
        </p:grpSpPr>
        <p:pic>
          <p:nvPicPr>
            <p:cNvPr id="2" name="Picture 1"/>
            <p:cNvPicPr>
              <a:picLocks noChangeAspect="1"/>
            </p:cNvPicPr>
            <p:nvPr/>
          </p:nvPicPr>
          <p:blipFill>
            <a:blip r:embed="rId4"/>
            <a:stretch>
              <a:fillRect/>
            </a:stretch>
          </p:blipFill>
          <p:spPr>
            <a:xfrm>
              <a:off x="4524988" y="2489614"/>
              <a:ext cx="2092981" cy="2535162"/>
            </a:xfrm>
            <a:prstGeom prst="rect">
              <a:avLst/>
            </a:prstGeom>
          </p:spPr>
        </p:pic>
        <p:sp>
          <p:nvSpPr>
            <p:cNvPr id="9" name="TextBox 8"/>
            <p:cNvSpPr txBox="1"/>
            <p:nvPr/>
          </p:nvSpPr>
          <p:spPr>
            <a:xfrm>
              <a:off x="4382130" y="1687889"/>
              <a:ext cx="2474296" cy="523220"/>
            </a:xfrm>
            <a:prstGeom prst="rect">
              <a:avLst/>
            </a:prstGeom>
            <a:noFill/>
          </p:spPr>
          <p:txBody>
            <a:bodyPr wrap="square" rtlCol="0">
              <a:spAutoFit/>
            </a:bodyPr>
            <a:lstStyle/>
            <a:p>
              <a:pPr algn="ctr"/>
              <a:r>
                <a:rPr lang="en-US" sz="2800" dirty="0">
                  <a:solidFill>
                    <a:schemeClr val="tx1">
                      <a:lumMod val="65000"/>
                      <a:lumOff val="35000"/>
                    </a:schemeClr>
                  </a:solidFill>
                </a:rPr>
                <a:t>Database</a:t>
              </a:r>
            </a:p>
          </p:txBody>
        </p:sp>
      </p:grpSp>
      <p:grpSp>
        <p:nvGrpSpPr>
          <p:cNvPr id="13" name="Group 12"/>
          <p:cNvGrpSpPr/>
          <p:nvPr/>
        </p:nvGrpSpPr>
        <p:grpSpPr>
          <a:xfrm>
            <a:off x="7886700" y="994410"/>
            <a:ext cx="3301755" cy="5179558"/>
            <a:chOff x="7886700" y="525839"/>
            <a:chExt cx="3600450" cy="5648129"/>
          </a:xfrm>
        </p:grpSpPr>
        <p:grpSp>
          <p:nvGrpSpPr>
            <p:cNvPr id="7" name="Group 6"/>
            <p:cNvGrpSpPr/>
            <p:nvPr/>
          </p:nvGrpSpPr>
          <p:grpSpPr>
            <a:xfrm>
              <a:off x="8165202" y="1017270"/>
              <a:ext cx="2971915" cy="5156698"/>
              <a:chOff x="7913742" y="406401"/>
              <a:chExt cx="4048580" cy="7024867"/>
            </a:xfrm>
          </p:grpSpPr>
          <p:pic>
            <p:nvPicPr>
              <p:cNvPr id="4" name="Picture 3"/>
              <p:cNvPicPr>
                <a:picLocks noChangeAspect="1"/>
              </p:cNvPicPr>
              <p:nvPr/>
            </p:nvPicPr>
            <p:blipFill rotWithShape="1">
              <a:blip r:embed="rId5"/>
              <a:srcRect r="3730"/>
              <a:stretch/>
            </p:blipFill>
            <p:spPr>
              <a:xfrm>
                <a:off x="7936602" y="406401"/>
                <a:ext cx="4025720" cy="2361427"/>
              </a:xfrm>
              <a:prstGeom prst="rect">
                <a:avLst/>
              </a:prstGeom>
            </p:spPr>
          </p:pic>
          <p:pic>
            <p:nvPicPr>
              <p:cNvPr id="5" name="Picture 4"/>
              <p:cNvPicPr>
                <a:picLocks noChangeAspect="1"/>
              </p:cNvPicPr>
              <p:nvPr/>
            </p:nvPicPr>
            <p:blipFill rotWithShape="1">
              <a:blip r:embed="rId5"/>
              <a:srcRect r="3730"/>
              <a:stretch/>
            </p:blipFill>
            <p:spPr>
              <a:xfrm>
                <a:off x="7913742" y="2726691"/>
                <a:ext cx="4025720" cy="2361427"/>
              </a:xfrm>
              <a:prstGeom prst="rect">
                <a:avLst/>
              </a:prstGeom>
            </p:spPr>
          </p:pic>
          <p:pic>
            <p:nvPicPr>
              <p:cNvPr id="6" name="Picture 5"/>
              <p:cNvPicPr>
                <a:picLocks noChangeAspect="1"/>
              </p:cNvPicPr>
              <p:nvPr/>
            </p:nvPicPr>
            <p:blipFill rotWithShape="1">
              <a:blip r:embed="rId5"/>
              <a:srcRect r="3730"/>
              <a:stretch/>
            </p:blipFill>
            <p:spPr>
              <a:xfrm>
                <a:off x="7913742" y="5069841"/>
                <a:ext cx="4025720" cy="2361427"/>
              </a:xfrm>
              <a:prstGeom prst="rect">
                <a:avLst/>
              </a:prstGeom>
            </p:spPr>
          </p:pic>
        </p:grpSp>
        <p:sp>
          <p:nvSpPr>
            <p:cNvPr id="10" name="TextBox 9"/>
            <p:cNvSpPr txBox="1"/>
            <p:nvPr/>
          </p:nvSpPr>
          <p:spPr>
            <a:xfrm>
              <a:off x="7886700" y="525839"/>
              <a:ext cx="3600450" cy="523220"/>
            </a:xfrm>
            <a:prstGeom prst="rect">
              <a:avLst/>
            </a:prstGeom>
            <a:noFill/>
          </p:spPr>
          <p:txBody>
            <a:bodyPr wrap="square" rtlCol="0">
              <a:spAutoFit/>
            </a:bodyPr>
            <a:lstStyle/>
            <a:p>
              <a:pPr algn="ctr"/>
              <a:r>
                <a:rPr lang="en-US" sz="2800">
                  <a:solidFill>
                    <a:schemeClr val="tx1">
                      <a:lumMod val="65000"/>
                      <a:lumOff val="35000"/>
                    </a:schemeClr>
                  </a:solidFill>
                </a:rPr>
                <a:t>Database Tables</a:t>
              </a:r>
              <a:endParaRPr lang="en-US" sz="2800" dirty="0">
                <a:solidFill>
                  <a:schemeClr val="tx1">
                    <a:lumMod val="65000"/>
                    <a:lumOff val="35000"/>
                  </a:schemeClr>
                </a:solidFill>
              </a:endParaRPr>
            </a:p>
          </p:txBody>
        </p:sp>
      </p:grpSp>
      <p:grpSp>
        <p:nvGrpSpPr>
          <p:cNvPr id="21" name="Group 20"/>
          <p:cNvGrpSpPr/>
          <p:nvPr/>
        </p:nvGrpSpPr>
        <p:grpSpPr>
          <a:xfrm>
            <a:off x="791108" y="5038633"/>
            <a:ext cx="2365216" cy="1246649"/>
            <a:chOff x="791108" y="5038633"/>
            <a:chExt cx="2365216" cy="1246649"/>
          </a:xfrm>
        </p:grpSpPr>
        <p:sp>
          <p:nvSpPr>
            <p:cNvPr id="15" name="Rounded Rectangular Callout 14"/>
            <p:cNvSpPr/>
            <p:nvPr/>
          </p:nvSpPr>
          <p:spPr>
            <a:xfrm>
              <a:off x="791108" y="5038633"/>
              <a:ext cx="2365216" cy="1246649"/>
            </a:xfrm>
            <a:prstGeom prst="wedgeRoundRectCallout">
              <a:avLst>
                <a:gd name="adj1" fmla="val -6147"/>
                <a:gd name="adj2" fmla="val -81837"/>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6" name="TextBox 15"/>
            <p:cNvSpPr txBox="1"/>
            <p:nvPr/>
          </p:nvSpPr>
          <p:spPr>
            <a:xfrm>
              <a:off x="791108" y="5149037"/>
              <a:ext cx="2365216" cy="1015663"/>
            </a:xfrm>
            <a:prstGeom prst="rect">
              <a:avLst/>
            </a:prstGeom>
            <a:noFill/>
          </p:spPr>
          <p:txBody>
            <a:bodyPr wrap="square" rtlCol="0" anchor="ctr">
              <a:spAutoFit/>
            </a:bodyPr>
            <a:lstStyle/>
            <a:p>
              <a:pPr algn="ctr"/>
              <a:endParaRPr lang="en-US" dirty="0">
                <a:solidFill>
                  <a:schemeClr val="bg1"/>
                </a:solidFill>
              </a:endParaRPr>
            </a:p>
            <a:p>
              <a:pPr algn="ctr"/>
              <a:r>
                <a:rPr lang="en-US" sz="2400" b="1" dirty="0">
                  <a:solidFill>
                    <a:schemeClr val="bg1"/>
                  </a:solidFill>
                  <a:latin typeface="Monaco" charset="0"/>
                  <a:ea typeface="Monaco" charset="0"/>
                  <a:cs typeface="Monaco" charset="0"/>
                </a:rPr>
                <a:t>LABS</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grpSp>
        <p:nvGrpSpPr>
          <p:cNvPr id="22" name="Group 21"/>
          <p:cNvGrpSpPr/>
          <p:nvPr/>
        </p:nvGrpSpPr>
        <p:grpSpPr>
          <a:xfrm>
            <a:off x="3869588" y="5065303"/>
            <a:ext cx="2365216" cy="1246649"/>
            <a:chOff x="3869588" y="5065303"/>
            <a:chExt cx="2365216" cy="1246649"/>
          </a:xfrm>
        </p:grpSpPr>
        <p:sp>
          <p:nvSpPr>
            <p:cNvPr id="17" name="Rounded Rectangular Callout 16"/>
            <p:cNvSpPr/>
            <p:nvPr/>
          </p:nvSpPr>
          <p:spPr>
            <a:xfrm>
              <a:off x="3869588" y="5065303"/>
              <a:ext cx="2365216" cy="1246649"/>
            </a:xfrm>
            <a:prstGeom prst="wedgeRoundRectCallout">
              <a:avLst>
                <a:gd name="adj1" fmla="val -6147"/>
                <a:gd name="adj2" fmla="val -81837"/>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8" name="TextBox 17"/>
            <p:cNvSpPr txBox="1"/>
            <p:nvPr/>
          </p:nvSpPr>
          <p:spPr>
            <a:xfrm>
              <a:off x="3869588" y="5175707"/>
              <a:ext cx="2365216" cy="1015663"/>
            </a:xfrm>
            <a:prstGeom prst="rect">
              <a:avLst/>
            </a:prstGeom>
            <a:noFill/>
          </p:spPr>
          <p:txBody>
            <a:bodyPr wrap="square" rtlCol="0" anchor="ctr">
              <a:spAutoFit/>
            </a:bodyPr>
            <a:lstStyle/>
            <a:p>
              <a:pPr algn="ctr"/>
              <a:endParaRPr lang="en-US" dirty="0">
                <a:solidFill>
                  <a:schemeClr val="bg1"/>
                </a:solidFill>
              </a:endParaRPr>
            </a:p>
            <a:p>
              <a:pPr algn="ctr"/>
              <a:r>
                <a:rPr lang="en-US" sz="2400" b="1" dirty="0">
                  <a:solidFill>
                    <a:schemeClr val="bg1"/>
                  </a:solidFill>
                  <a:latin typeface="Monaco" charset="0"/>
                  <a:ea typeface="Monaco" charset="0"/>
                  <a:cs typeface="Monaco" charset="0"/>
                </a:rPr>
                <a:t>public</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grpSp>
        <p:nvGrpSpPr>
          <p:cNvPr id="23" name="Group 22"/>
          <p:cNvGrpSpPr/>
          <p:nvPr/>
        </p:nvGrpSpPr>
        <p:grpSpPr>
          <a:xfrm>
            <a:off x="6879488" y="5080543"/>
            <a:ext cx="4436212" cy="1246649"/>
            <a:chOff x="6879488" y="5080543"/>
            <a:chExt cx="4436212" cy="1246649"/>
          </a:xfrm>
        </p:grpSpPr>
        <p:sp>
          <p:nvSpPr>
            <p:cNvPr id="19" name="Rounded Rectangular Callout 18"/>
            <p:cNvSpPr/>
            <p:nvPr/>
          </p:nvSpPr>
          <p:spPr>
            <a:xfrm>
              <a:off x="6879488" y="5080543"/>
              <a:ext cx="4436212" cy="1246649"/>
            </a:xfrm>
            <a:prstGeom prst="wedgeRoundRectCallout">
              <a:avLst>
                <a:gd name="adj1" fmla="val -2283"/>
                <a:gd name="adj2" fmla="val -131347"/>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0" name="TextBox 19"/>
            <p:cNvSpPr txBox="1"/>
            <p:nvPr/>
          </p:nvSpPr>
          <p:spPr>
            <a:xfrm>
              <a:off x="6879488" y="5190947"/>
              <a:ext cx="4333342" cy="1015663"/>
            </a:xfrm>
            <a:prstGeom prst="rect">
              <a:avLst/>
            </a:prstGeom>
            <a:noFill/>
          </p:spPr>
          <p:txBody>
            <a:bodyPr wrap="square" rtlCol="0" anchor="ctr">
              <a:spAutoFit/>
            </a:bodyPr>
            <a:lstStyle/>
            <a:p>
              <a:pPr algn="ctr"/>
              <a:endParaRPr lang="en-US" dirty="0">
                <a:solidFill>
                  <a:schemeClr val="bg1"/>
                </a:solidFill>
              </a:endParaRPr>
            </a:p>
            <a:p>
              <a:pPr algn="ctr"/>
              <a:r>
                <a:rPr lang="en-US" sz="2400" b="1" dirty="0">
                  <a:solidFill>
                    <a:schemeClr val="bg1"/>
                  </a:solidFill>
                  <a:latin typeface="Monaco" charset="0"/>
                  <a:ea typeface="Monaco" charset="0"/>
                  <a:cs typeface="Monaco" charset="0"/>
                </a:rPr>
                <a:t>RESULTS</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spTree>
    <p:extLst>
      <p:ext uri="{BB962C8B-B14F-4D97-AF65-F5344CB8AC3E}">
        <p14:creationId xmlns:p14="http://schemas.microsoft.com/office/powerpoint/2010/main" val="1003720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p:cNvGrpSpPr/>
          <p:nvPr/>
        </p:nvGrpSpPr>
        <p:grpSpPr>
          <a:xfrm>
            <a:off x="5193323" y="2147438"/>
            <a:ext cx="6568754" cy="2871550"/>
            <a:chOff x="3224316" y="1115568"/>
            <a:chExt cx="7400623" cy="3235204"/>
          </a:xfrm>
        </p:grpSpPr>
        <p:pic>
          <p:nvPicPr>
            <p:cNvPr id="2" name="Picture 1"/>
            <p:cNvPicPr>
              <a:picLocks noChangeAspect="1"/>
            </p:cNvPicPr>
            <p:nvPr/>
          </p:nvPicPr>
          <p:blipFill rotWithShape="1">
            <a:blip r:embed="rId3"/>
            <a:srcRect l="5629" t="11919" r="6448" b="9849"/>
            <a:stretch/>
          </p:blipFill>
          <p:spPr>
            <a:xfrm>
              <a:off x="3224316" y="1115568"/>
              <a:ext cx="2474976" cy="1243584"/>
            </a:xfrm>
            <a:prstGeom prst="rect">
              <a:avLst/>
            </a:prstGeom>
          </p:spPr>
        </p:pic>
        <p:pic>
          <p:nvPicPr>
            <p:cNvPr id="6" name="Picture 5"/>
            <p:cNvPicPr>
              <a:picLocks noChangeAspect="1"/>
            </p:cNvPicPr>
            <p:nvPr/>
          </p:nvPicPr>
          <p:blipFill rotWithShape="1">
            <a:blip r:embed="rId3"/>
            <a:srcRect l="5629" t="11919" r="6448" b="9849"/>
            <a:stretch/>
          </p:blipFill>
          <p:spPr>
            <a:xfrm>
              <a:off x="5681473" y="1115568"/>
              <a:ext cx="2474976" cy="1243584"/>
            </a:xfrm>
            <a:prstGeom prst="rect">
              <a:avLst/>
            </a:prstGeom>
          </p:spPr>
        </p:pic>
        <p:pic>
          <p:nvPicPr>
            <p:cNvPr id="7" name="Picture 6"/>
            <p:cNvPicPr>
              <a:picLocks noChangeAspect="1"/>
            </p:cNvPicPr>
            <p:nvPr/>
          </p:nvPicPr>
          <p:blipFill rotWithShape="1">
            <a:blip r:embed="rId3"/>
            <a:srcRect l="5629" t="11919" r="6448" b="9849"/>
            <a:stretch/>
          </p:blipFill>
          <p:spPr>
            <a:xfrm>
              <a:off x="8148660" y="1115568"/>
              <a:ext cx="2474976" cy="1243584"/>
            </a:xfrm>
            <a:prstGeom prst="rect">
              <a:avLst/>
            </a:prstGeom>
          </p:spPr>
        </p:pic>
        <p:pic>
          <p:nvPicPr>
            <p:cNvPr id="8" name="Picture 7"/>
            <p:cNvPicPr>
              <a:picLocks noChangeAspect="1"/>
            </p:cNvPicPr>
            <p:nvPr/>
          </p:nvPicPr>
          <p:blipFill rotWithShape="1">
            <a:blip r:embed="rId3"/>
            <a:srcRect l="5629" t="27656" r="6448" b="9849"/>
            <a:stretch/>
          </p:blipFill>
          <p:spPr>
            <a:xfrm>
              <a:off x="3226270" y="2360884"/>
              <a:ext cx="2474976" cy="993426"/>
            </a:xfrm>
            <a:prstGeom prst="rect">
              <a:avLst/>
            </a:prstGeom>
          </p:spPr>
        </p:pic>
        <p:pic>
          <p:nvPicPr>
            <p:cNvPr id="9" name="Picture 8"/>
            <p:cNvPicPr>
              <a:picLocks noChangeAspect="1"/>
            </p:cNvPicPr>
            <p:nvPr/>
          </p:nvPicPr>
          <p:blipFill rotWithShape="1">
            <a:blip r:embed="rId3"/>
            <a:srcRect l="5629" t="27656" r="6448" b="9849"/>
            <a:stretch/>
          </p:blipFill>
          <p:spPr>
            <a:xfrm>
              <a:off x="5688116" y="2360885"/>
              <a:ext cx="2474976" cy="993426"/>
            </a:xfrm>
            <a:prstGeom prst="rect">
              <a:avLst/>
            </a:prstGeom>
          </p:spPr>
        </p:pic>
        <p:pic>
          <p:nvPicPr>
            <p:cNvPr id="10" name="Picture 9"/>
            <p:cNvPicPr>
              <a:picLocks noChangeAspect="1"/>
            </p:cNvPicPr>
            <p:nvPr/>
          </p:nvPicPr>
          <p:blipFill rotWithShape="1">
            <a:blip r:embed="rId3"/>
            <a:srcRect l="5629" t="27656" r="6448" b="9849"/>
            <a:stretch/>
          </p:blipFill>
          <p:spPr>
            <a:xfrm>
              <a:off x="8149963" y="2360884"/>
              <a:ext cx="2474976" cy="993426"/>
            </a:xfrm>
            <a:prstGeom prst="rect">
              <a:avLst/>
            </a:prstGeom>
          </p:spPr>
        </p:pic>
        <p:pic>
          <p:nvPicPr>
            <p:cNvPr id="11" name="Picture 10"/>
            <p:cNvPicPr>
              <a:picLocks noChangeAspect="1"/>
            </p:cNvPicPr>
            <p:nvPr/>
          </p:nvPicPr>
          <p:blipFill rotWithShape="1">
            <a:blip r:embed="rId3"/>
            <a:srcRect l="5629" t="27656" r="6448" b="9849"/>
            <a:stretch/>
          </p:blipFill>
          <p:spPr>
            <a:xfrm>
              <a:off x="3226270" y="3357346"/>
              <a:ext cx="2474976" cy="993426"/>
            </a:xfrm>
            <a:prstGeom prst="rect">
              <a:avLst/>
            </a:prstGeom>
          </p:spPr>
        </p:pic>
        <p:pic>
          <p:nvPicPr>
            <p:cNvPr id="12" name="Picture 11"/>
            <p:cNvPicPr>
              <a:picLocks noChangeAspect="1"/>
            </p:cNvPicPr>
            <p:nvPr/>
          </p:nvPicPr>
          <p:blipFill rotWithShape="1">
            <a:blip r:embed="rId3"/>
            <a:srcRect l="5629" t="27656" r="6448" b="9849"/>
            <a:stretch/>
          </p:blipFill>
          <p:spPr>
            <a:xfrm>
              <a:off x="5688116" y="3357345"/>
              <a:ext cx="2474976" cy="993426"/>
            </a:xfrm>
            <a:prstGeom prst="rect">
              <a:avLst/>
            </a:prstGeom>
          </p:spPr>
        </p:pic>
        <p:pic>
          <p:nvPicPr>
            <p:cNvPr id="13" name="Picture 12"/>
            <p:cNvPicPr>
              <a:picLocks noChangeAspect="1"/>
            </p:cNvPicPr>
            <p:nvPr/>
          </p:nvPicPr>
          <p:blipFill rotWithShape="1">
            <a:blip r:embed="rId3"/>
            <a:srcRect l="5629" t="27656" r="6448" b="9849"/>
            <a:stretch/>
          </p:blipFill>
          <p:spPr>
            <a:xfrm>
              <a:off x="8149962" y="3357346"/>
              <a:ext cx="2474976" cy="993426"/>
            </a:xfrm>
            <a:prstGeom prst="rect">
              <a:avLst/>
            </a:prstGeom>
          </p:spPr>
        </p:pic>
      </p:grpSp>
      <p:pic>
        <p:nvPicPr>
          <p:cNvPr id="18" name="Picture 17"/>
          <p:cNvPicPr>
            <a:picLocks noChangeAspect="1"/>
          </p:cNvPicPr>
          <p:nvPr/>
        </p:nvPicPr>
        <p:blipFill rotWithShape="1">
          <a:blip r:embed="rId3"/>
          <a:srcRect l="5629" t="11919" r="6448" b="9849"/>
          <a:stretch/>
        </p:blipFill>
        <p:spPr>
          <a:xfrm>
            <a:off x="597877" y="2991499"/>
            <a:ext cx="2196776" cy="1103799"/>
          </a:xfrm>
          <a:prstGeom prst="rect">
            <a:avLst/>
          </a:prstGeom>
        </p:spPr>
      </p:pic>
      <p:pic>
        <p:nvPicPr>
          <p:cNvPr id="20" name="Picture 19"/>
          <p:cNvPicPr>
            <a:picLocks noChangeAspect="1"/>
          </p:cNvPicPr>
          <p:nvPr/>
        </p:nvPicPr>
        <p:blipFill rotWithShape="1">
          <a:blip r:embed="rId4"/>
          <a:srcRect l="-14832" t="-12825" b="1"/>
          <a:stretch/>
        </p:blipFill>
        <p:spPr>
          <a:xfrm rot="16200000" flipV="1">
            <a:off x="3786615" y="2549748"/>
            <a:ext cx="545320" cy="2063418"/>
          </a:xfrm>
          <a:prstGeom prst="rect">
            <a:avLst/>
          </a:prstGeom>
        </p:spPr>
      </p:pic>
      <p:sp>
        <p:nvSpPr>
          <p:cNvPr id="21" name="TextBox 20"/>
          <p:cNvSpPr txBox="1"/>
          <p:nvPr/>
        </p:nvSpPr>
        <p:spPr>
          <a:xfrm>
            <a:off x="5202195" y="1525751"/>
            <a:ext cx="6549081" cy="523220"/>
          </a:xfrm>
          <a:prstGeom prst="rect">
            <a:avLst/>
          </a:prstGeom>
          <a:noFill/>
        </p:spPr>
        <p:txBody>
          <a:bodyPr wrap="square" rtlCol="0">
            <a:spAutoFit/>
          </a:bodyPr>
          <a:lstStyle/>
          <a:p>
            <a:pPr algn="ctr"/>
            <a:r>
              <a:rPr lang="en-US" sz="2800">
                <a:solidFill>
                  <a:schemeClr val="tx1">
                    <a:lumMod val="65000"/>
                    <a:lumOff val="35000"/>
                  </a:schemeClr>
                </a:solidFill>
              </a:rPr>
              <a:t>Database Table</a:t>
            </a:r>
            <a:endParaRPr lang="en-US" sz="2800" dirty="0">
              <a:solidFill>
                <a:schemeClr val="tx1">
                  <a:lumMod val="65000"/>
                  <a:lumOff val="35000"/>
                </a:schemeClr>
              </a:solidFill>
            </a:endParaRPr>
          </a:p>
        </p:txBody>
      </p:sp>
      <p:sp>
        <p:nvSpPr>
          <p:cNvPr id="22" name="TextBox 21"/>
          <p:cNvSpPr txBox="1"/>
          <p:nvPr/>
        </p:nvSpPr>
        <p:spPr>
          <a:xfrm>
            <a:off x="593125" y="2394843"/>
            <a:ext cx="2174789" cy="523220"/>
          </a:xfrm>
          <a:prstGeom prst="rect">
            <a:avLst/>
          </a:prstGeom>
          <a:noFill/>
        </p:spPr>
        <p:txBody>
          <a:bodyPr wrap="square" rtlCol="0">
            <a:spAutoFit/>
          </a:bodyPr>
          <a:lstStyle/>
          <a:p>
            <a:pPr algn="ctr"/>
            <a:r>
              <a:rPr lang="en-US" sz="2800" dirty="0">
                <a:solidFill>
                  <a:schemeClr val="tx1">
                    <a:lumMod val="65000"/>
                    <a:lumOff val="35000"/>
                  </a:schemeClr>
                </a:solidFill>
              </a:rPr>
              <a:t>Data frame</a:t>
            </a:r>
          </a:p>
        </p:txBody>
      </p:sp>
      <p:sp>
        <p:nvSpPr>
          <p:cNvPr id="25" name="Rounded Rectangular Callout 24"/>
          <p:cNvSpPr/>
          <p:nvPr/>
        </p:nvSpPr>
        <p:spPr>
          <a:xfrm>
            <a:off x="5837712" y="266184"/>
            <a:ext cx="2365216" cy="1246649"/>
          </a:xfrm>
          <a:prstGeom prst="wedgeRoundRectCallout">
            <a:avLst>
              <a:gd name="adj1" fmla="val -40718"/>
              <a:gd name="adj2" fmla="val 99949"/>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6" name="TextBox 25"/>
          <p:cNvSpPr txBox="1"/>
          <p:nvPr/>
        </p:nvSpPr>
        <p:spPr>
          <a:xfrm>
            <a:off x="5837712" y="130368"/>
            <a:ext cx="2365216" cy="1508104"/>
          </a:xfrm>
          <a:prstGeom prst="rect">
            <a:avLst/>
          </a:prstGeom>
          <a:noFill/>
        </p:spPr>
        <p:txBody>
          <a:bodyPr wrap="square" rtlCol="0" anchor="ctr">
            <a:spAutoFit/>
          </a:bodyPr>
          <a:lstStyle/>
          <a:p>
            <a:pPr algn="ctr"/>
            <a:endParaRPr lang="en-US" dirty="0">
              <a:solidFill>
                <a:schemeClr val="bg1"/>
              </a:solidFill>
            </a:endParaRPr>
          </a:p>
          <a:p>
            <a:pPr algn="ctr"/>
            <a:r>
              <a:rPr lang="en-US" sz="2800" u="sng" dirty="0">
                <a:solidFill>
                  <a:schemeClr val="bg1"/>
                </a:solidFill>
              </a:rPr>
              <a:t>select</a:t>
            </a:r>
            <a:r>
              <a:rPr lang="en-US" sz="2800" dirty="0">
                <a:solidFill>
                  <a:schemeClr val="bg1"/>
                </a:solidFill>
              </a:rPr>
              <a:t> one or more columns</a:t>
            </a:r>
          </a:p>
          <a:p>
            <a:pPr algn="ctr"/>
            <a:endParaRPr lang="en-US" dirty="0">
              <a:solidFill>
                <a:schemeClr val="bg1"/>
              </a:solidFill>
            </a:endParaRPr>
          </a:p>
        </p:txBody>
      </p:sp>
      <p:sp>
        <p:nvSpPr>
          <p:cNvPr id="28" name="Rounded Rectangular Callout 27"/>
          <p:cNvSpPr/>
          <p:nvPr/>
        </p:nvSpPr>
        <p:spPr>
          <a:xfrm>
            <a:off x="2233658" y="4656951"/>
            <a:ext cx="2365216" cy="1246649"/>
          </a:xfrm>
          <a:prstGeom prst="wedgeRoundRectCallout">
            <a:avLst>
              <a:gd name="adj1" fmla="val 73696"/>
              <a:gd name="adj2" fmla="val -63599"/>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9" name="TextBox 28"/>
          <p:cNvSpPr txBox="1"/>
          <p:nvPr/>
        </p:nvSpPr>
        <p:spPr>
          <a:xfrm>
            <a:off x="2233658" y="4521135"/>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u="sng" dirty="0">
                <a:solidFill>
                  <a:schemeClr val="bg1"/>
                </a:solidFill>
              </a:rPr>
              <a:t>filter</a:t>
            </a:r>
            <a:r>
              <a:rPr lang="en-US" sz="2800" dirty="0">
                <a:solidFill>
                  <a:schemeClr val="bg1"/>
                </a:solidFill>
              </a:rPr>
              <a:t> rows by a condition</a:t>
            </a:r>
          </a:p>
          <a:p>
            <a:pPr algn="ctr"/>
            <a:endParaRPr lang="en-US" dirty="0">
              <a:solidFill>
                <a:schemeClr val="bg1"/>
              </a:solidFill>
            </a:endParaRPr>
          </a:p>
        </p:txBody>
      </p:sp>
    </p:spTree>
    <p:extLst>
      <p:ext uri="{BB962C8B-B14F-4D97-AF65-F5344CB8AC3E}">
        <p14:creationId xmlns:p14="http://schemas.microsoft.com/office/powerpoint/2010/main" val="257529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p:bldP spid="28" grpId="0" animBg="1"/>
      <p:bldP spid="29"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A9B22E-1496-AC4E-9155-8790FE105CAD}"/>
              </a:ext>
            </a:extLst>
          </p:cNvPr>
          <p:cNvSpPr>
            <a:spLocks noGrp="1"/>
          </p:cNvSpPr>
          <p:nvPr>
            <p:ph type="title"/>
          </p:nvPr>
        </p:nvSpPr>
        <p:spPr/>
        <p:txBody>
          <a:bodyPr/>
          <a:lstStyle/>
          <a:p>
            <a:r>
              <a:rPr lang="en-US" dirty="0"/>
              <a:t>Databases: Best Practices</a:t>
            </a:r>
          </a:p>
        </p:txBody>
      </p:sp>
      <p:sp>
        <p:nvSpPr>
          <p:cNvPr id="3" name="Content Placeholder 2">
            <a:extLst>
              <a:ext uri="{FF2B5EF4-FFF2-40B4-BE49-F238E27FC236}">
                <a16:creationId xmlns:a16="http://schemas.microsoft.com/office/drawing/2014/main" id="{A253223C-6AF0-A14D-9833-FDAFACAD8840}"/>
              </a:ext>
            </a:extLst>
          </p:cNvPr>
          <p:cNvSpPr>
            <a:spLocks noGrp="1"/>
          </p:cNvSpPr>
          <p:nvPr>
            <p:ph idx="1"/>
          </p:nvPr>
        </p:nvSpPr>
        <p:spPr>
          <a:xfrm>
            <a:off x="1024128" y="2286000"/>
            <a:ext cx="9948672" cy="4023360"/>
          </a:xfrm>
        </p:spPr>
        <p:txBody>
          <a:bodyPr>
            <a:normAutofit/>
          </a:bodyPr>
          <a:lstStyle/>
          <a:p>
            <a:pPr>
              <a:buFont typeface="Arial" panose="020B0604020202020204" pitchFamily="34" charset="0"/>
              <a:buChar char="•"/>
            </a:pPr>
            <a:r>
              <a:rPr lang="en-US" sz="3200" dirty="0"/>
              <a:t> Know and follow the rules of permissible use</a:t>
            </a:r>
          </a:p>
          <a:p>
            <a:pPr>
              <a:buFont typeface="Arial" panose="020B0604020202020204" pitchFamily="34" charset="0"/>
              <a:buChar char="•"/>
            </a:pPr>
            <a:endParaRPr lang="en-US" sz="3200" dirty="0"/>
          </a:p>
          <a:p>
            <a:pPr>
              <a:buFont typeface="Arial" panose="020B0604020202020204" pitchFamily="34" charset="0"/>
              <a:buChar char="•"/>
            </a:pPr>
            <a:r>
              <a:rPr lang="en-US" sz="3200" dirty="0"/>
              <a:t> Limit results when you test your database query</a:t>
            </a:r>
          </a:p>
          <a:p>
            <a:pPr>
              <a:buFont typeface="Arial" panose="020B0604020202020204" pitchFamily="34" charset="0"/>
              <a:buChar char="•"/>
            </a:pPr>
            <a:endParaRPr lang="en-US" sz="3200" dirty="0"/>
          </a:p>
          <a:p>
            <a:pPr>
              <a:buFont typeface="Arial" panose="020B0604020202020204" pitchFamily="34" charset="0"/>
              <a:buChar char="•"/>
            </a:pPr>
            <a:r>
              <a:rPr lang="en-US" sz="3200" dirty="0"/>
              <a:t> Let the database server do as much of the computation as possible</a:t>
            </a:r>
          </a:p>
          <a:p>
            <a:pPr>
              <a:buFont typeface="Arial" panose="020B0604020202020204" pitchFamily="34" charset="0"/>
              <a:buChar char="•"/>
            </a:pPr>
            <a:endParaRPr lang="en-US" sz="3200" dirty="0"/>
          </a:p>
        </p:txBody>
      </p:sp>
    </p:spTree>
    <p:extLst>
      <p:ext uri="{BB962C8B-B14F-4D97-AF65-F5344CB8AC3E}">
        <p14:creationId xmlns:p14="http://schemas.microsoft.com/office/powerpoint/2010/main" val="159649592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B60BDAA-48FC-574A-BDED-950C3DF190FB}"/>
              </a:ext>
            </a:extLst>
          </p:cNvPr>
          <p:cNvSpPr>
            <a:spLocks noGrp="1"/>
          </p:cNvSpPr>
          <p:nvPr>
            <p:ph type="title"/>
          </p:nvPr>
        </p:nvSpPr>
        <p:spPr>
          <a:xfrm>
            <a:off x="1024128" y="585216"/>
            <a:ext cx="9720072" cy="1499616"/>
          </a:xfrm>
        </p:spPr>
        <p:txBody>
          <a:bodyPr>
            <a:normAutofit/>
          </a:bodyPr>
          <a:lstStyle/>
          <a:p>
            <a:r>
              <a:rPr lang="en-US" dirty="0"/>
              <a:t>Your Turn #4</a:t>
            </a:r>
          </a:p>
        </p:txBody>
      </p:sp>
      <p:sp>
        <p:nvSpPr>
          <p:cNvPr id="5" name="Text Placeholder 2">
            <a:extLst>
              <a:ext uri="{FF2B5EF4-FFF2-40B4-BE49-F238E27FC236}">
                <a16:creationId xmlns:a16="http://schemas.microsoft.com/office/drawing/2014/main" id="{0644367F-8091-9740-B806-35B52A43B0D1}"/>
              </a:ext>
            </a:extLst>
          </p:cNvPr>
          <p:cNvSpPr>
            <a:spLocks noGrp="1"/>
          </p:cNvSpPr>
          <p:nvPr>
            <p:ph type="body" sz="quarter" idx="13"/>
          </p:nvPr>
        </p:nvSpPr>
        <p:spPr>
          <a:xfrm>
            <a:off x="1024128" y="2238375"/>
            <a:ext cx="9997658" cy="3476625"/>
          </a:xfrm>
        </p:spPr>
        <p:txBody>
          <a:bodyPr>
            <a:normAutofit/>
          </a:bodyPr>
          <a:lstStyle/>
          <a:p>
            <a:pPr marL="0" indent="0">
              <a:buNone/>
            </a:pPr>
            <a:r>
              <a:rPr lang="en-US" sz="4400" dirty="0"/>
              <a:t>Work through the section “Your Turn #4” </a:t>
            </a:r>
            <a:r>
              <a:rPr lang="en-US" sz="4000" dirty="0"/>
              <a:t>of </a:t>
            </a:r>
            <a:r>
              <a:rPr lang="en-US" sz="3200" dirty="0">
                <a:solidFill>
                  <a:schemeClr val="accent2"/>
                </a:solidFill>
                <a:latin typeface="Monaco" charset="0"/>
                <a:ea typeface="Monaco" charset="0"/>
                <a:cs typeface="Monaco" charset="0"/>
              </a:rPr>
              <a:t>02-getting-data.</a:t>
            </a:r>
            <a:r>
              <a:rPr lang="en-US" sz="3200">
                <a:solidFill>
                  <a:schemeClr val="accent2"/>
                </a:solidFill>
                <a:latin typeface="Monaco" charset="0"/>
                <a:ea typeface="Monaco" charset="0"/>
                <a:cs typeface="Monaco" charset="0"/>
              </a:rPr>
              <a:t>Rmd</a:t>
            </a:r>
            <a:r>
              <a:rPr lang="en-US" sz="4400"/>
              <a:t>.</a:t>
            </a:r>
            <a:endParaRPr lang="en-US" sz="4400" dirty="0"/>
          </a:p>
        </p:txBody>
      </p:sp>
    </p:spTree>
    <p:extLst>
      <p:ext uri="{BB962C8B-B14F-4D97-AF65-F5344CB8AC3E}">
        <p14:creationId xmlns:p14="http://schemas.microsoft.com/office/powerpoint/2010/main" val="10161703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When is it OK to look at patient data?</a:t>
            </a:r>
          </a:p>
        </p:txBody>
      </p:sp>
      <p:pic>
        <p:nvPicPr>
          <p:cNvPr id="6" name="Picture 5"/>
          <p:cNvPicPr>
            <a:picLocks noChangeAspect="1"/>
          </p:cNvPicPr>
          <p:nvPr/>
        </p:nvPicPr>
        <p:blipFill>
          <a:blip r:embed="rId3"/>
          <a:stretch>
            <a:fillRect/>
          </a:stretch>
        </p:blipFill>
        <p:spPr>
          <a:xfrm>
            <a:off x="4035863" y="1795586"/>
            <a:ext cx="4216522" cy="2319087"/>
          </a:xfrm>
          <a:prstGeom prst="rect">
            <a:avLst/>
          </a:prstGeom>
        </p:spPr>
      </p:pic>
      <p:graphicFrame>
        <p:nvGraphicFramePr>
          <p:cNvPr id="9" name="Diagram 8"/>
          <p:cNvGraphicFramePr/>
          <p:nvPr>
            <p:extLst>
              <p:ext uri="{D42A27DB-BD31-4B8C-83A1-F6EECF244321}">
                <p14:modId xmlns:p14="http://schemas.microsoft.com/office/powerpoint/2010/main" val="258215346"/>
              </p:ext>
            </p:extLst>
          </p:nvPr>
        </p:nvGraphicFramePr>
        <p:xfrm>
          <a:off x="673766" y="3098414"/>
          <a:ext cx="10940715" cy="412505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263030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 grpId="0">
        <p:bldAsOne/>
      </p:bldGraphic>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79914" y="2971800"/>
            <a:ext cx="6923314" cy="830997"/>
          </a:xfrm>
          <a:prstGeom prst="rect">
            <a:avLst/>
          </a:prstGeom>
          <a:noFill/>
        </p:spPr>
        <p:txBody>
          <a:bodyPr wrap="square" rtlCol="0">
            <a:spAutoFit/>
          </a:bodyPr>
          <a:lstStyle/>
          <a:p>
            <a:pPr algn="ctr"/>
            <a:r>
              <a:rPr lang="en-US" sz="4800" dirty="0"/>
              <a:t>Notes for next time</a:t>
            </a:r>
          </a:p>
        </p:txBody>
      </p:sp>
    </p:spTree>
    <p:extLst>
      <p:ext uri="{BB962C8B-B14F-4D97-AF65-F5344CB8AC3E}">
        <p14:creationId xmlns:p14="http://schemas.microsoft.com/office/powerpoint/2010/main" val="9792144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400" dirty="0"/>
              <a:t>The Definition of “Healthcare Operations” Explicitly Includes Quality Improvement Activities</a:t>
            </a:r>
          </a:p>
        </p:txBody>
      </p:sp>
      <p:grpSp>
        <p:nvGrpSpPr>
          <p:cNvPr id="6" name="Group 5"/>
          <p:cNvGrpSpPr/>
          <p:nvPr/>
        </p:nvGrpSpPr>
        <p:grpSpPr>
          <a:xfrm>
            <a:off x="3835119" y="2146580"/>
            <a:ext cx="4098089" cy="4462829"/>
            <a:chOff x="4007960" y="2084832"/>
            <a:chExt cx="4098089" cy="4462829"/>
          </a:xfrm>
        </p:grpSpPr>
        <p:pic>
          <p:nvPicPr>
            <p:cNvPr id="3" name="Picture 2"/>
            <p:cNvPicPr>
              <a:picLocks noChangeAspect="1"/>
            </p:cNvPicPr>
            <p:nvPr/>
          </p:nvPicPr>
          <p:blipFill>
            <a:blip r:embed="rId3"/>
            <a:stretch>
              <a:fillRect/>
            </a:stretch>
          </p:blipFill>
          <p:spPr>
            <a:xfrm>
              <a:off x="4007960" y="2084832"/>
              <a:ext cx="4098089" cy="4062912"/>
            </a:xfrm>
            <a:prstGeom prst="rect">
              <a:avLst/>
            </a:prstGeom>
          </p:spPr>
        </p:pic>
        <p:pic>
          <p:nvPicPr>
            <p:cNvPr id="4" name="Picture 3"/>
            <p:cNvPicPr>
              <a:picLocks noChangeAspect="1"/>
            </p:cNvPicPr>
            <p:nvPr/>
          </p:nvPicPr>
          <p:blipFill>
            <a:blip r:embed="rId4"/>
            <a:stretch>
              <a:fillRect/>
            </a:stretch>
          </p:blipFill>
          <p:spPr>
            <a:xfrm>
              <a:off x="4043051" y="6083576"/>
              <a:ext cx="4027905" cy="464085"/>
            </a:xfrm>
            <a:prstGeom prst="rect">
              <a:avLst/>
            </a:prstGeom>
          </p:spPr>
        </p:pic>
      </p:grpSp>
      <p:sp>
        <p:nvSpPr>
          <p:cNvPr id="5" name="TextBox 4"/>
          <p:cNvSpPr txBox="1"/>
          <p:nvPr/>
        </p:nvSpPr>
        <p:spPr>
          <a:xfrm>
            <a:off x="8507896" y="5822158"/>
            <a:ext cx="3494388" cy="646331"/>
          </a:xfrm>
          <a:prstGeom prst="rect">
            <a:avLst/>
          </a:prstGeom>
          <a:noFill/>
        </p:spPr>
        <p:txBody>
          <a:bodyPr wrap="square" rtlCol="0">
            <a:spAutoFit/>
          </a:bodyPr>
          <a:lstStyle/>
          <a:p>
            <a:r>
              <a:rPr lang="en-US" sz="3600" dirty="0"/>
              <a:t>45 CFR </a:t>
            </a:r>
            <a:r>
              <a:rPr lang="is-IS" sz="3600" dirty="0"/>
              <a:t>164.501 </a:t>
            </a:r>
            <a:endParaRPr lang="en-US" sz="3600" dirty="0"/>
          </a:p>
        </p:txBody>
      </p:sp>
      <p:grpSp>
        <p:nvGrpSpPr>
          <p:cNvPr id="17" name="Group 16"/>
          <p:cNvGrpSpPr/>
          <p:nvPr/>
        </p:nvGrpSpPr>
        <p:grpSpPr>
          <a:xfrm>
            <a:off x="3870210" y="2997200"/>
            <a:ext cx="4027904" cy="443043"/>
            <a:chOff x="3870210" y="2997200"/>
            <a:chExt cx="4027904" cy="443043"/>
          </a:xfrm>
        </p:grpSpPr>
        <p:sp>
          <p:nvSpPr>
            <p:cNvPr id="7" name="Rectangle 6"/>
            <p:cNvSpPr/>
            <p:nvPr/>
          </p:nvSpPr>
          <p:spPr>
            <a:xfrm>
              <a:off x="4475099" y="2997200"/>
              <a:ext cx="3423015" cy="218190"/>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 name="Rectangle 7"/>
            <p:cNvSpPr/>
            <p:nvPr/>
          </p:nvSpPr>
          <p:spPr>
            <a:xfrm>
              <a:off x="3870210" y="3215390"/>
              <a:ext cx="2950315" cy="224853"/>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
        <p:nvSpPr>
          <p:cNvPr id="10" name="Rectangle 9"/>
          <p:cNvSpPr/>
          <p:nvPr/>
        </p:nvSpPr>
        <p:spPr>
          <a:xfrm>
            <a:off x="4059088" y="2146580"/>
            <a:ext cx="2305993" cy="235118"/>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nvGrpSpPr>
          <p:cNvPr id="18" name="Group 17"/>
          <p:cNvGrpSpPr/>
          <p:nvPr/>
        </p:nvGrpSpPr>
        <p:grpSpPr>
          <a:xfrm>
            <a:off x="3869572" y="3631081"/>
            <a:ext cx="4028541" cy="871309"/>
            <a:chOff x="3869572" y="3631081"/>
            <a:chExt cx="4028541" cy="871309"/>
          </a:xfrm>
        </p:grpSpPr>
        <p:sp>
          <p:nvSpPr>
            <p:cNvPr id="12" name="Rectangle 11"/>
            <p:cNvSpPr/>
            <p:nvPr/>
          </p:nvSpPr>
          <p:spPr>
            <a:xfrm>
              <a:off x="6080166" y="3631081"/>
              <a:ext cx="1817947" cy="218190"/>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3" name="Rectangle 12"/>
            <p:cNvSpPr/>
            <p:nvPr/>
          </p:nvSpPr>
          <p:spPr>
            <a:xfrm>
              <a:off x="3869574" y="3847820"/>
              <a:ext cx="4028539" cy="218190"/>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4" name="Rectangle 13"/>
            <p:cNvSpPr/>
            <p:nvPr/>
          </p:nvSpPr>
          <p:spPr>
            <a:xfrm>
              <a:off x="3869573" y="4066010"/>
              <a:ext cx="4028539" cy="218190"/>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5" name="Rectangle 14"/>
            <p:cNvSpPr/>
            <p:nvPr/>
          </p:nvSpPr>
          <p:spPr>
            <a:xfrm>
              <a:off x="3869572" y="4284200"/>
              <a:ext cx="3190309" cy="218190"/>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Tree>
    <p:extLst>
      <p:ext uri="{BB962C8B-B14F-4D97-AF65-F5344CB8AC3E}">
        <p14:creationId xmlns:p14="http://schemas.microsoft.com/office/powerpoint/2010/main" val="1068169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613095" y="497632"/>
            <a:ext cx="10901126" cy="10710055"/>
          </a:xfrm>
          <a:prstGeom prst="rect">
            <a:avLst/>
          </a:prstGeom>
        </p:spPr>
      </p:pic>
    </p:spTree>
    <p:extLst>
      <p:ext uri="{BB962C8B-B14F-4D97-AF65-F5344CB8AC3E}">
        <p14:creationId xmlns:p14="http://schemas.microsoft.com/office/powerpoint/2010/main" val="8119792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Importing Data</a:t>
            </a:r>
          </a:p>
        </p:txBody>
      </p:sp>
    </p:spTree>
    <p:extLst>
      <p:ext uri="{BB962C8B-B14F-4D97-AF65-F5344CB8AC3E}">
        <p14:creationId xmlns:p14="http://schemas.microsoft.com/office/powerpoint/2010/main" val="10076270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400" dirty="0"/>
              <a:t>Why bother?</a:t>
            </a:r>
          </a:p>
        </p:txBody>
      </p:sp>
      <p:pic>
        <p:nvPicPr>
          <p:cNvPr id="11" name="Picture 10"/>
          <p:cNvPicPr>
            <a:picLocks noChangeAspect="1"/>
          </p:cNvPicPr>
          <p:nvPr/>
        </p:nvPicPr>
        <p:blipFill>
          <a:blip r:embed="rId3"/>
          <a:stretch>
            <a:fillRect/>
          </a:stretch>
        </p:blipFill>
        <p:spPr>
          <a:xfrm>
            <a:off x="2045367" y="2274280"/>
            <a:ext cx="7901335" cy="2903779"/>
          </a:xfrm>
          <a:prstGeom prst="rect">
            <a:avLst/>
          </a:prstGeom>
        </p:spPr>
      </p:pic>
      <p:sp>
        <p:nvSpPr>
          <p:cNvPr id="12" name="Rectangle 11"/>
          <p:cNvSpPr/>
          <p:nvPr/>
        </p:nvSpPr>
        <p:spPr>
          <a:xfrm>
            <a:off x="2182163" y="3289579"/>
            <a:ext cx="861826" cy="416147"/>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13" name="Picture 12"/>
          <p:cNvPicPr>
            <a:picLocks noChangeAspect="1"/>
          </p:cNvPicPr>
          <p:nvPr/>
        </p:nvPicPr>
        <p:blipFill>
          <a:blip r:embed="rId4"/>
          <a:stretch>
            <a:fillRect/>
          </a:stretch>
        </p:blipFill>
        <p:spPr>
          <a:xfrm>
            <a:off x="12305245" y="7285042"/>
            <a:ext cx="609600" cy="706120"/>
          </a:xfrm>
          <a:prstGeom prst="rect">
            <a:avLst/>
          </a:prstGeom>
        </p:spPr>
      </p:pic>
      <p:pic>
        <p:nvPicPr>
          <p:cNvPr id="14" name="Picture 13"/>
          <p:cNvPicPr>
            <a:picLocks noChangeAspect="1"/>
          </p:cNvPicPr>
          <p:nvPr/>
        </p:nvPicPr>
        <p:blipFill>
          <a:blip r:embed="rId5"/>
          <a:stretch>
            <a:fillRect/>
          </a:stretch>
        </p:blipFill>
        <p:spPr>
          <a:xfrm>
            <a:off x="12914845" y="7277256"/>
            <a:ext cx="616339" cy="713906"/>
          </a:xfrm>
          <a:prstGeom prst="rect">
            <a:avLst/>
          </a:prstGeom>
        </p:spPr>
      </p:pic>
      <p:grpSp>
        <p:nvGrpSpPr>
          <p:cNvPr id="31" name="Group 30"/>
          <p:cNvGrpSpPr/>
          <p:nvPr/>
        </p:nvGrpSpPr>
        <p:grpSpPr>
          <a:xfrm>
            <a:off x="3037398" y="1121134"/>
            <a:ext cx="8886777" cy="4762831"/>
            <a:chOff x="3037398" y="1121134"/>
            <a:chExt cx="8886777" cy="4762831"/>
          </a:xfrm>
        </p:grpSpPr>
        <p:grpSp>
          <p:nvGrpSpPr>
            <p:cNvPr id="15" name="Group 14"/>
            <p:cNvGrpSpPr/>
            <p:nvPr/>
          </p:nvGrpSpPr>
          <p:grpSpPr>
            <a:xfrm>
              <a:off x="3753569" y="1122116"/>
              <a:ext cx="8170606" cy="4751072"/>
              <a:chOff x="275360" y="235974"/>
              <a:chExt cx="11388160" cy="6622026"/>
            </a:xfrm>
          </p:grpSpPr>
          <p:sp>
            <p:nvSpPr>
              <p:cNvPr id="16" name="Rectangle 15"/>
              <p:cNvSpPr/>
              <p:nvPr/>
            </p:nvSpPr>
            <p:spPr>
              <a:xfrm>
                <a:off x="275360" y="235974"/>
                <a:ext cx="11388160" cy="6622026"/>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p:cNvGrpSpPr/>
              <p:nvPr/>
            </p:nvGrpSpPr>
            <p:grpSpPr>
              <a:xfrm>
                <a:off x="9585164" y="1130656"/>
                <a:ext cx="1409700" cy="1422400"/>
                <a:chOff x="9585164" y="1130656"/>
                <a:chExt cx="1409700" cy="1422400"/>
              </a:xfrm>
            </p:grpSpPr>
            <p:pic>
              <p:nvPicPr>
                <p:cNvPr id="27" name="Picture 26"/>
                <p:cNvPicPr>
                  <a:picLocks noChangeAspect="1"/>
                </p:cNvPicPr>
                <p:nvPr/>
              </p:nvPicPr>
              <p:blipFill>
                <a:blip r:embed="rId6"/>
                <a:stretch>
                  <a:fillRect/>
                </a:stretch>
              </p:blipFill>
              <p:spPr>
                <a:xfrm>
                  <a:off x="9585164" y="1130656"/>
                  <a:ext cx="1409700" cy="1422400"/>
                </a:xfrm>
                <a:prstGeom prst="rect">
                  <a:avLst/>
                </a:prstGeom>
              </p:spPr>
            </p:pic>
            <p:sp>
              <p:nvSpPr>
                <p:cNvPr id="28" name="TextBox 27"/>
                <p:cNvSpPr txBox="1"/>
                <p:nvPr/>
              </p:nvSpPr>
              <p:spPr>
                <a:xfrm>
                  <a:off x="9810696" y="1462258"/>
                  <a:ext cx="958643" cy="729262"/>
                </a:xfrm>
                <a:prstGeom prst="rect">
                  <a:avLst/>
                </a:prstGeom>
                <a:noFill/>
              </p:spPr>
              <p:txBody>
                <a:bodyPr wrap="square" rtlCol="0">
                  <a:spAutoFit/>
                </a:bodyPr>
                <a:lstStyle/>
                <a:p>
                  <a:pPr algn="ctr"/>
                  <a:r>
                    <a:rPr lang="en-US" sz="2800" dirty="0">
                      <a:solidFill>
                        <a:schemeClr val="tx1">
                          <a:lumMod val="65000"/>
                          <a:lumOff val="35000"/>
                        </a:schemeClr>
                      </a:solidFill>
                    </a:rPr>
                    <a:t>csv</a:t>
                  </a:r>
                  <a:endParaRPr lang="en-US" sz="4000" dirty="0">
                    <a:solidFill>
                      <a:schemeClr val="tx1">
                        <a:lumMod val="65000"/>
                        <a:lumOff val="35000"/>
                      </a:schemeClr>
                    </a:solidFill>
                  </a:endParaRPr>
                </a:p>
              </p:txBody>
            </p:sp>
          </p:grpSp>
          <p:grpSp>
            <p:nvGrpSpPr>
              <p:cNvPr id="18" name="Group 17"/>
              <p:cNvGrpSpPr/>
              <p:nvPr/>
            </p:nvGrpSpPr>
            <p:grpSpPr>
              <a:xfrm>
                <a:off x="9585164" y="2857447"/>
                <a:ext cx="1409700" cy="1422400"/>
                <a:chOff x="11522119" y="3161838"/>
                <a:chExt cx="1409700" cy="1422400"/>
              </a:xfrm>
            </p:grpSpPr>
            <p:pic>
              <p:nvPicPr>
                <p:cNvPr id="25" name="Picture 24"/>
                <p:cNvPicPr>
                  <a:picLocks noChangeAspect="1"/>
                </p:cNvPicPr>
                <p:nvPr/>
              </p:nvPicPr>
              <p:blipFill>
                <a:blip r:embed="rId6"/>
                <a:stretch>
                  <a:fillRect/>
                </a:stretch>
              </p:blipFill>
              <p:spPr>
                <a:xfrm>
                  <a:off x="11522119" y="3161838"/>
                  <a:ext cx="1409700" cy="1422400"/>
                </a:xfrm>
                <a:prstGeom prst="rect">
                  <a:avLst/>
                </a:prstGeom>
              </p:spPr>
            </p:pic>
            <p:sp>
              <p:nvSpPr>
                <p:cNvPr id="26" name="TextBox 25"/>
                <p:cNvSpPr txBox="1"/>
                <p:nvPr/>
              </p:nvSpPr>
              <p:spPr>
                <a:xfrm>
                  <a:off x="11747651" y="3493440"/>
                  <a:ext cx="958643" cy="729262"/>
                </a:xfrm>
                <a:prstGeom prst="rect">
                  <a:avLst/>
                </a:prstGeom>
                <a:noFill/>
              </p:spPr>
              <p:txBody>
                <a:bodyPr wrap="square" rtlCol="0">
                  <a:spAutoFit/>
                </a:bodyPr>
                <a:lstStyle/>
                <a:p>
                  <a:pPr algn="ctr"/>
                  <a:r>
                    <a:rPr lang="en-US" sz="2800" dirty="0" err="1">
                      <a:solidFill>
                        <a:schemeClr val="tx1">
                          <a:lumMod val="65000"/>
                          <a:lumOff val="35000"/>
                        </a:schemeClr>
                      </a:solidFill>
                    </a:rPr>
                    <a:t>xls</a:t>
                  </a:r>
                  <a:endParaRPr lang="en-US" sz="4000" dirty="0">
                    <a:solidFill>
                      <a:schemeClr val="tx1">
                        <a:lumMod val="65000"/>
                        <a:lumOff val="35000"/>
                      </a:schemeClr>
                    </a:solidFill>
                  </a:endParaRPr>
                </a:p>
              </p:txBody>
            </p:sp>
          </p:grpSp>
          <p:grpSp>
            <p:nvGrpSpPr>
              <p:cNvPr id="19" name="Group 18"/>
              <p:cNvGrpSpPr/>
              <p:nvPr/>
            </p:nvGrpSpPr>
            <p:grpSpPr>
              <a:xfrm>
                <a:off x="9388322" y="4584237"/>
                <a:ext cx="1803400" cy="2184400"/>
                <a:chOff x="9388322" y="4584237"/>
                <a:chExt cx="1803400" cy="2184400"/>
              </a:xfrm>
            </p:grpSpPr>
            <p:pic>
              <p:nvPicPr>
                <p:cNvPr id="23" name="Picture 22"/>
                <p:cNvPicPr>
                  <a:picLocks noChangeAspect="1"/>
                </p:cNvPicPr>
                <p:nvPr/>
              </p:nvPicPr>
              <p:blipFill>
                <a:blip r:embed="rId7"/>
                <a:stretch>
                  <a:fillRect/>
                </a:stretch>
              </p:blipFill>
              <p:spPr>
                <a:xfrm>
                  <a:off x="9388322" y="4584237"/>
                  <a:ext cx="1803400" cy="2184400"/>
                </a:xfrm>
                <a:prstGeom prst="rect">
                  <a:avLst/>
                </a:prstGeom>
              </p:spPr>
            </p:pic>
            <p:sp>
              <p:nvSpPr>
                <p:cNvPr id="24" name="TextBox 23"/>
                <p:cNvSpPr txBox="1"/>
                <p:nvPr/>
              </p:nvSpPr>
              <p:spPr>
                <a:xfrm>
                  <a:off x="9831590" y="5322494"/>
                  <a:ext cx="958643" cy="729262"/>
                </a:xfrm>
                <a:prstGeom prst="rect">
                  <a:avLst/>
                </a:prstGeom>
                <a:noFill/>
              </p:spPr>
              <p:txBody>
                <a:bodyPr wrap="square" rtlCol="0">
                  <a:spAutoFit/>
                </a:bodyPr>
                <a:lstStyle/>
                <a:p>
                  <a:pPr algn="ctr"/>
                  <a:r>
                    <a:rPr lang="en-US" sz="2800" dirty="0" err="1">
                      <a:solidFill>
                        <a:schemeClr val="bg1">
                          <a:lumMod val="85000"/>
                        </a:schemeClr>
                      </a:solidFill>
                    </a:rPr>
                    <a:t>db</a:t>
                  </a:r>
                  <a:endParaRPr lang="en-US" sz="4000" dirty="0">
                    <a:solidFill>
                      <a:schemeClr val="bg1">
                        <a:lumMod val="85000"/>
                      </a:schemeClr>
                    </a:solidFill>
                  </a:endParaRPr>
                </a:p>
              </p:txBody>
            </p:sp>
          </p:grpSp>
          <p:pic>
            <p:nvPicPr>
              <p:cNvPr id="20" name="Picture 19"/>
              <p:cNvPicPr>
                <a:picLocks noChangeAspect="1"/>
              </p:cNvPicPr>
              <p:nvPr/>
            </p:nvPicPr>
            <p:blipFill rotWithShape="1">
              <a:blip r:embed="rId8"/>
              <a:srcRect l="2750" r="3730"/>
              <a:stretch/>
            </p:blipFill>
            <p:spPr>
              <a:xfrm>
                <a:off x="511203" y="2019937"/>
                <a:ext cx="5450772" cy="3291348"/>
              </a:xfrm>
              <a:prstGeom prst="rect">
                <a:avLst/>
              </a:prstGeom>
            </p:spPr>
          </p:pic>
          <p:pic>
            <p:nvPicPr>
              <p:cNvPr id="21" name="Picture 20"/>
              <p:cNvPicPr>
                <a:picLocks noChangeAspect="1"/>
              </p:cNvPicPr>
              <p:nvPr/>
            </p:nvPicPr>
            <p:blipFill rotWithShape="1">
              <a:blip r:embed="rId9"/>
              <a:srcRect t="18681"/>
              <a:stretch/>
            </p:blipFill>
            <p:spPr>
              <a:xfrm rot="16200000" flipV="1">
                <a:off x="7100889" y="1977705"/>
                <a:ext cx="1015999" cy="3181882"/>
              </a:xfrm>
              <a:prstGeom prst="rect">
                <a:avLst/>
              </a:prstGeom>
            </p:spPr>
          </p:pic>
          <p:sp>
            <p:nvSpPr>
              <p:cNvPr id="22" name="TextBox 21"/>
              <p:cNvSpPr txBox="1"/>
              <p:nvPr/>
            </p:nvSpPr>
            <p:spPr>
              <a:xfrm>
                <a:off x="1540823" y="1665994"/>
                <a:ext cx="3448665" cy="729262"/>
              </a:xfrm>
              <a:prstGeom prst="rect">
                <a:avLst/>
              </a:prstGeom>
              <a:noFill/>
            </p:spPr>
            <p:txBody>
              <a:bodyPr wrap="square" rtlCol="0">
                <a:spAutoFit/>
              </a:bodyPr>
              <a:lstStyle/>
              <a:p>
                <a:pPr algn="ctr"/>
                <a:r>
                  <a:rPr lang="en-US" sz="2800" dirty="0">
                    <a:solidFill>
                      <a:schemeClr val="tx1">
                        <a:lumMod val="65000"/>
                        <a:lumOff val="35000"/>
                      </a:schemeClr>
                    </a:solidFill>
                  </a:rPr>
                  <a:t>Data frame</a:t>
                </a:r>
              </a:p>
            </p:txBody>
          </p:sp>
        </p:grpSp>
        <p:sp>
          <p:nvSpPr>
            <p:cNvPr id="30" name="Freeform 29"/>
            <p:cNvSpPr/>
            <p:nvPr/>
          </p:nvSpPr>
          <p:spPr>
            <a:xfrm>
              <a:off x="3037398" y="1121134"/>
              <a:ext cx="723569" cy="4762831"/>
            </a:xfrm>
            <a:custGeom>
              <a:avLst/>
              <a:gdLst>
                <a:gd name="connsiteX0" fmla="*/ 3257 w 723569"/>
                <a:gd name="connsiteY0" fmla="*/ 2167401 h 4762831"/>
                <a:gd name="connsiteX1" fmla="*/ 723569 w 723569"/>
                <a:gd name="connsiteY1" fmla="*/ 0 h 4762831"/>
                <a:gd name="connsiteX2" fmla="*/ 723569 w 723569"/>
                <a:gd name="connsiteY2" fmla="*/ 4762831 h 4762831"/>
                <a:gd name="connsiteX3" fmla="*/ 0 w 723569"/>
                <a:gd name="connsiteY3" fmla="*/ 2576223 h 4762831"/>
              </a:gdLst>
              <a:ahLst/>
              <a:cxnLst>
                <a:cxn ang="0">
                  <a:pos x="connsiteX0" y="connsiteY0"/>
                </a:cxn>
                <a:cxn ang="0">
                  <a:pos x="connsiteX1" y="connsiteY1"/>
                </a:cxn>
                <a:cxn ang="0">
                  <a:pos x="connsiteX2" y="connsiteY2"/>
                </a:cxn>
                <a:cxn ang="0">
                  <a:pos x="connsiteX3" y="connsiteY3"/>
                </a:cxn>
              </a:cxnLst>
              <a:rect l="l" t="t" r="r" b="b"/>
              <a:pathLst>
                <a:path w="723569" h="4762831">
                  <a:moveTo>
                    <a:pt x="3257" y="2167401"/>
                  </a:moveTo>
                  <a:lnTo>
                    <a:pt x="723569" y="0"/>
                  </a:lnTo>
                  <a:lnTo>
                    <a:pt x="723569" y="4762831"/>
                  </a:lnTo>
                  <a:lnTo>
                    <a:pt x="0" y="2576223"/>
                  </a:lnTo>
                </a:path>
              </a:pathLst>
            </a:custGeom>
            <a:solidFill>
              <a:schemeClr val="tx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515168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Group 28"/>
          <p:cNvGrpSpPr/>
          <p:nvPr/>
        </p:nvGrpSpPr>
        <p:grpSpPr>
          <a:xfrm>
            <a:off x="2914649" y="1447800"/>
            <a:ext cx="6362700" cy="5410200"/>
            <a:chOff x="2914649" y="1447800"/>
            <a:chExt cx="6362700" cy="5410200"/>
          </a:xfrm>
        </p:grpSpPr>
        <p:pic>
          <p:nvPicPr>
            <p:cNvPr id="2" name="Picture 1"/>
            <p:cNvPicPr>
              <a:picLocks noChangeAspect="1"/>
            </p:cNvPicPr>
            <p:nvPr/>
          </p:nvPicPr>
          <p:blipFill>
            <a:blip r:embed="rId3"/>
            <a:stretch>
              <a:fillRect/>
            </a:stretch>
          </p:blipFill>
          <p:spPr>
            <a:xfrm>
              <a:off x="2914649" y="1447800"/>
              <a:ext cx="6362700" cy="5410200"/>
            </a:xfrm>
            <a:prstGeom prst="rect">
              <a:avLst/>
            </a:prstGeom>
          </p:spPr>
        </p:pic>
        <p:sp>
          <p:nvSpPr>
            <p:cNvPr id="25" name="Rectangle 24"/>
            <p:cNvSpPr/>
            <p:nvPr/>
          </p:nvSpPr>
          <p:spPr>
            <a:xfrm>
              <a:off x="4431323" y="2150347"/>
              <a:ext cx="1135464" cy="2763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5518220" y="2453472"/>
              <a:ext cx="1867318" cy="2763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5658897" y="2759947"/>
              <a:ext cx="2198914" cy="2763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6146241" y="3066421"/>
              <a:ext cx="1832149" cy="2763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Picture 3"/>
          <p:cNvPicPr>
            <a:picLocks noChangeAspect="1"/>
          </p:cNvPicPr>
          <p:nvPr/>
        </p:nvPicPr>
        <p:blipFill>
          <a:blip r:embed="rId4"/>
          <a:stretch>
            <a:fillRect/>
          </a:stretch>
        </p:blipFill>
        <p:spPr>
          <a:xfrm>
            <a:off x="5559813" y="427278"/>
            <a:ext cx="1011410" cy="1020522"/>
          </a:xfrm>
          <a:prstGeom prst="rect">
            <a:avLst/>
          </a:prstGeom>
        </p:spPr>
      </p:pic>
      <p:sp>
        <p:nvSpPr>
          <p:cNvPr id="5" name="TextBox 4"/>
          <p:cNvSpPr txBox="1"/>
          <p:nvPr/>
        </p:nvSpPr>
        <p:spPr>
          <a:xfrm>
            <a:off x="5721624" y="665191"/>
            <a:ext cx="687793" cy="523220"/>
          </a:xfrm>
          <a:prstGeom prst="rect">
            <a:avLst/>
          </a:prstGeom>
          <a:noFill/>
        </p:spPr>
        <p:txBody>
          <a:bodyPr wrap="square" rtlCol="0">
            <a:spAutoFit/>
          </a:bodyPr>
          <a:lstStyle/>
          <a:p>
            <a:pPr algn="ctr"/>
            <a:r>
              <a:rPr lang="en-US" sz="2800" dirty="0">
                <a:solidFill>
                  <a:schemeClr val="tx1">
                    <a:lumMod val="65000"/>
                    <a:lumOff val="35000"/>
                  </a:schemeClr>
                </a:solidFill>
              </a:rPr>
              <a:t>csv</a:t>
            </a:r>
            <a:endParaRPr lang="en-US" sz="4000" dirty="0">
              <a:solidFill>
                <a:schemeClr val="tx1">
                  <a:lumMod val="65000"/>
                  <a:lumOff val="35000"/>
                </a:schemeClr>
              </a:solidFill>
            </a:endParaRPr>
          </a:p>
        </p:txBody>
      </p:sp>
      <p:pic>
        <p:nvPicPr>
          <p:cNvPr id="17" name="Picture 16"/>
          <p:cNvPicPr>
            <a:picLocks noChangeAspect="1"/>
          </p:cNvPicPr>
          <p:nvPr/>
        </p:nvPicPr>
        <p:blipFill>
          <a:blip r:embed="rId5"/>
          <a:stretch>
            <a:fillRect/>
          </a:stretch>
        </p:blipFill>
        <p:spPr>
          <a:xfrm>
            <a:off x="4411272" y="2140575"/>
            <a:ext cx="609600" cy="317500"/>
          </a:xfrm>
          <a:prstGeom prst="rect">
            <a:avLst/>
          </a:prstGeom>
        </p:spPr>
      </p:pic>
      <p:pic>
        <p:nvPicPr>
          <p:cNvPr id="18" name="Picture 17"/>
          <p:cNvPicPr>
            <a:picLocks noChangeAspect="1"/>
          </p:cNvPicPr>
          <p:nvPr/>
        </p:nvPicPr>
        <p:blipFill>
          <a:blip r:embed="rId6"/>
          <a:stretch>
            <a:fillRect/>
          </a:stretch>
        </p:blipFill>
        <p:spPr>
          <a:xfrm>
            <a:off x="5018790" y="2148694"/>
            <a:ext cx="533400" cy="292100"/>
          </a:xfrm>
          <a:prstGeom prst="rect">
            <a:avLst/>
          </a:prstGeom>
        </p:spPr>
      </p:pic>
      <p:pic>
        <p:nvPicPr>
          <p:cNvPr id="19" name="Picture 18"/>
          <p:cNvPicPr>
            <a:picLocks noChangeAspect="1"/>
          </p:cNvPicPr>
          <p:nvPr/>
        </p:nvPicPr>
        <p:blipFill>
          <a:blip r:embed="rId7"/>
          <a:stretch>
            <a:fillRect/>
          </a:stretch>
        </p:blipFill>
        <p:spPr>
          <a:xfrm>
            <a:off x="5493753" y="2433387"/>
            <a:ext cx="965200" cy="317500"/>
          </a:xfrm>
          <a:prstGeom prst="rect">
            <a:avLst/>
          </a:prstGeom>
        </p:spPr>
      </p:pic>
      <p:pic>
        <p:nvPicPr>
          <p:cNvPr id="20" name="Picture 19"/>
          <p:cNvPicPr>
            <a:picLocks noChangeAspect="1"/>
          </p:cNvPicPr>
          <p:nvPr/>
        </p:nvPicPr>
        <p:blipFill>
          <a:blip r:embed="rId8"/>
          <a:stretch>
            <a:fillRect/>
          </a:stretch>
        </p:blipFill>
        <p:spPr>
          <a:xfrm>
            <a:off x="6414837" y="2441408"/>
            <a:ext cx="990600" cy="292100"/>
          </a:xfrm>
          <a:prstGeom prst="rect">
            <a:avLst/>
          </a:prstGeom>
        </p:spPr>
      </p:pic>
      <p:pic>
        <p:nvPicPr>
          <p:cNvPr id="21" name="Picture 20"/>
          <p:cNvPicPr>
            <a:picLocks noChangeAspect="1"/>
          </p:cNvPicPr>
          <p:nvPr/>
        </p:nvPicPr>
        <p:blipFill>
          <a:blip r:embed="rId9"/>
          <a:stretch>
            <a:fillRect/>
          </a:stretch>
        </p:blipFill>
        <p:spPr>
          <a:xfrm>
            <a:off x="5662194" y="2743869"/>
            <a:ext cx="914400" cy="304800"/>
          </a:xfrm>
          <a:prstGeom prst="rect">
            <a:avLst/>
          </a:prstGeom>
        </p:spPr>
      </p:pic>
      <p:pic>
        <p:nvPicPr>
          <p:cNvPr id="22" name="Picture 21"/>
          <p:cNvPicPr>
            <a:picLocks noChangeAspect="1"/>
          </p:cNvPicPr>
          <p:nvPr/>
        </p:nvPicPr>
        <p:blipFill>
          <a:blip r:embed="rId10"/>
          <a:stretch>
            <a:fillRect/>
          </a:stretch>
        </p:blipFill>
        <p:spPr>
          <a:xfrm>
            <a:off x="6562558" y="2750385"/>
            <a:ext cx="1295400" cy="304800"/>
          </a:xfrm>
          <a:prstGeom prst="rect">
            <a:avLst/>
          </a:prstGeom>
        </p:spPr>
      </p:pic>
      <p:pic>
        <p:nvPicPr>
          <p:cNvPr id="23" name="Picture 22"/>
          <p:cNvPicPr>
            <a:picLocks noChangeAspect="1"/>
          </p:cNvPicPr>
          <p:nvPr/>
        </p:nvPicPr>
        <p:blipFill>
          <a:blip r:embed="rId11"/>
          <a:stretch>
            <a:fillRect/>
          </a:stretch>
        </p:blipFill>
        <p:spPr>
          <a:xfrm>
            <a:off x="6111373" y="3073066"/>
            <a:ext cx="914400" cy="292100"/>
          </a:xfrm>
          <a:prstGeom prst="rect">
            <a:avLst/>
          </a:prstGeom>
        </p:spPr>
      </p:pic>
      <p:pic>
        <p:nvPicPr>
          <p:cNvPr id="24" name="Picture 23"/>
          <p:cNvPicPr>
            <a:picLocks noChangeAspect="1"/>
          </p:cNvPicPr>
          <p:nvPr/>
        </p:nvPicPr>
        <p:blipFill>
          <a:blip r:embed="rId12"/>
          <a:stretch>
            <a:fillRect/>
          </a:stretch>
        </p:blipFill>
        <p:spPr>
          <a:xfrm>
            <a:off x="7013408" y="3051008"/>
            <a:ext cx="977900" cy="342900"/>
          </a:xfrm>
          <a:prstGeom prst="rect">
            <a:avLst/>
          </a:prstGeom>
        </p:spPr>
      </p:pic>
      <p:sp>
        <p:nvSpPr>
          <p:cNvPr id="34" name="Rounded Rectangular Callout 33"/>
          <p:cNvSpPr/>
          <p:nvPr/>
        </p:nvSpPr>
        <p:spPr>
          <a:xfrm>
            <a:off x="9179046" y="2129441"/>
            <a:ext cx="1955868" cy="1246648"/>
          </a:xfrm>
          <a:prstGeom prst="wedgeRoundRectCallout">
            <a:avLst>
              <a:gd name="adj1" fmla="val -91991"/>
              <a:gd name="adj2" fmla="val 319"/>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5" name="TextBox 34"/>
          <p:cNvSpPr txBox="1"/>
          <p:nvPr/>
        </p:nvSpPr>
        <p:spPr>
          <a:xfrm>
            <a:off x="9179046" y="1993621"/>
            <a:ext cx="1955868"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rectangular structure</a:t>
            </a:r>
          </a:p>
          <a:p>
            <a:pPr algn="ctr"/>
            <a:endParaRPr lang="en-US" dirty="0">
              <a:solidFill>
                <a:schemeClr val="bg1"/>
              </a:solidFill>
            </a:endParaRPr>
          </a:p>
        </p:txBody>
      </p:sp>
      <p:sp>
        <p:nvSpPr>
          <p:cNvPr id="37" name="Rounded Rectangular Callout 36"/>
          <p:cNvSpPr/>
          <p:nvPr/>
        </p:nvSpPr>
        <p:spPr>
          <a:xfrm>
            <a:off x="1280266" y="308075"/>
            <a:ext cx="1955868" cy="1246648"/>
          </a:xfrm>
          <a:prstGeom prst="wedgeRoundRectCallout">
            <a:avLst>
              <a:gd name="adj1" fmla="val 69359"/>
              <a:gd name="adj2" fmla="val 87085"/>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8" name="TextBox 37"/>
          <p:cNvSpPr txBox="1"/>
          <p:nvPr/>
        </p:nvSpPr>
        <p:spPr>
          <a:xfrm>
            <a:off x="1280266" y="172255"/>
            <a:ext cx="1955868"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plain text (“flat”) file</a:t>
            </a:r>
          </a:p>
          <a:p>
            <a:pPr algn="ctr"/>
            <a:endParaRPr lang="en-US" dirty="0">
              <a:solidFill>
                <a:schemeClr val="bg1"/>
              </a:solidFill>
            </a:endParaRPr>
          </a:p>
        </p:txBody>
      </p:sp>
      <p:sp>
        <p:nvSpPr>
          <p:cNvPr id="39" name="Rounded Rectangular Callout 38"/>
          <p:cNvSpPr/>
          <p:nvPr/>
        </p:nvSpPr>
        <p:spPr>
          <a:xfrm>
            <a:off x="1302568" y="2616378"/>
            <a:ext cx="1955868" cy="1246648"/>
          </a:xfrm>
          <a:prstGeom prst="wedgeRoundRectCallout">
            <a:avLst>
              <a:gd name="adj1" fmla="val 73921"/>
              <a:gd name="adj2" fmla="val -76608"/>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40" name="TextBox 39"/>
          <p:cNvSpPr txBox="1"/>
          <p:nvPr/>
        </p:nvSpPr>
        <p:spPr>
          <a:xfrm>
            <a:off x="1302568" y="2696001"/>
            <a:ext cx="1955868" cy="1077218"/>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header row</a:t>
            </a:r>
          </a:p>
          <a:p>
            <a:pPr algn="ctr"/>
            <a:endParaRPr lang="en-US" dirty="0">
              <a:solidFill>
                <a:schemeClr val="bg1"/>
              </a:solidFill>
            </a:endParaRPr>
          </a:p>
        </p:txBody>
      </p:sp>
    </p:spTree>
    <p:extLst>
      <p:ext uri="{BB962C8B-B14F-4D97-AF65-F5344CB8AC3E}">
        <p14:creationId xmlns:p14="http://schemas.microsoft.com/office/powerpoint/2010/main" val="1107009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par>
                                <p:cTn id="15" presetID="42" presetClass="path" presetSubtype="0" accel="50000" decel="50000" fill="hold" nodeType="withEffect">
                                  <p:stCondLst>
                                    <p:cond delay="0"/>
                                  </p:stCondLst>
                                  <p:childTnLst>
                                    <p:animMotion origin="layout" path="M 1.04167E-6 4.81481E-6 L 0.13724 -0.00024 " pathEditMode="relative" rAng="0" ptsTypes="AA">
                                      <p:cBhvr>
                                        <p:cTn id="16" dur="2000" fill="hold"/>
                                        <p:tgtEl>
                                          <p:spTgt spid="17"/>
                                        </p:tgtEl>
                                        <p:attrNameLst>
                                          <p:attrName>ppt_x</p:attrName>
                                          <p:attrName>ppt_y</p:attrName>
                                        </p:attrNameLst>
                                      </p:cBhvr>
                                      <p:rCtr x="6862" y="-23"/>
                                    </p:animMotion>
                                  </p:childTnLst>
                                </p:cTn>
                              </p:par>
                              <p:par>
                                <p:cTn id="17" presetID="42" presetClass="path" presetSubtype="0" accel="50000" decel="50000" fill="hold" nodeType="withEffect">
                                  <p:stCondLst>
                                    <p:cond delay="0"/>
                                  </p:stCondLst>
                                  <p:childTnLst>
                                    <p:animMotion origin="layout" path="M -3.54167E-6 -2.22222E-6 L 0.16289 -0.00069 " pathEditMode="relative" rAng="0" ptsTypes="AA">
                                      <p:cBhvr>
                                        <p:cTn id="18" dur="2000" fill="hold"/>
                                        <p:tgtEl>
                                          <p:spTgt spid="18"/>
                                        </p:tgtEl>
                                        <p:attrNameLst>
                                          <p:attrName>ppt_x</p:attrName>
                                          <p:attrName>ppt_y</p:attrName>
                                        </p:attrNameLst>
                                      </p:cBhvr>
                                      <p:rCtr x="8138" y="-46"/>
                                    </p:animMotion>
                                  </p:childTnLst>
                                </p:cTn>
                              </p:par>
                              <p:par>
                                <p:cTn id="19" presetID="42" presetClass="path" presetSubtype="0" accel="50000" decel="50000" fill="hold" nodeType="withEffect">
                                  <p:stCondLst>
                                    <p:cond delay="0"/>
                                  </p:stCondLst>
                                  <p:childTnLst>
                                    <p:animMotion origin="layout" path="M -4.375E-6 7.40741E-7 L 0.04974 -0.00046 " pathEditMode="relative" rAng="0" ptsTypes="AA">
                                      <p:cBhvr>
                                        <p:cTn id="20" dur="2000" fill="hold"/>
                                        <p:tgtEl>
                                          <p:spTgt spid="19"/>
                                        </p:tgtEl>
                                        <p:attrNameLst>
                                          <p:attrName>ppt_x</p:attrName>
                                          <p:attrName>ppt_y</p:attrName>
                                        </p:attrNameLst>
                                      </p:cBhvr>
                                      <p:rCtr x="2487" y="-23"/>
                                    </p:animMotion>
                                  </p:childTnLst>
                                </p:cTn>
                              </p:par>
                              <p:par>
                                <p:cTn id="21" presetID="42" presetClass="path" presetSubtype="0" accel="50000" decel="50000" fill="hold" nodeType="withEffect">
                                  <p:stCondLst>
                                    <p:cond delay="0"/>
                                  </p:stCondLst>
                                  <p:childTnLst>
                                    <p:animMotion origin="layout" path="M 3.125E-6 -4.81481E-6 L 0.05039 -0.00023 " pathEditMode="relative" rAng="0" ptsTypes="AA">
                                      <p:cBhvr>
                                        <p:cTn id="22" dur="2000" fill="hold"/>
                                        <p:tgtEl>
                                          <p:spTgt spid="20"/>
                                        </p:tgtEl>
                                        <p:attrNameLst>
                                          <p:attrName>ppt_x</p:attrName>
                                          <p:attrName>ppt_y</p:attrName>
                                        </p:attrNameLst>
                                      </p:cBhvr>
                                      <p:rCtr x="2513" y="-23"/>
                                    </p:animMotion>
                                  </p:childTnLst>
                                </p:cTn>
                              </p:par>
                              <p:par>
                                <p:cTn id="23" presetID="42" presetClass="path" presetSubtype="0" accel="50000" decel="50000" fill="hold" nodeType="withEffect">
                                  <p:stCondLst>
                                    <p:cond delay="0"/>
                                  </p:stCondLst>
                                  <p:childTnLst>
                                    <p:animMotion origin="layout" path="M -3.125E-6 -2.22222E-6 L 0.03672 -2.22222E-6 " pathEditMode="relative" rAng="0" ptsTypes="AA">
                                      <p:cBhvr>
                                        <p:cTn id="24" dur="2000" fill="hold"/>
                                        <p:tgtEl>
                                          <p:spTgt spid="21"/>
                                        </p:tgtEl>
                                        <p:attrNameLst>
                                          <p:attrName>ppt_x</p:attrName>
                                          <p:attrName>ppt_y</p:attrName>
                                        </p:attrNameLst>
                                      </p:cBhvr>
                                      <p:rCtr x="1836" y="0"/>
                                    </p:animMotion>
                                  </p:childTnLst>
                                </p:cTn>
                              </p:par>
                              <p:par>
                                <p:cTn id="25" presetID="42" presetClass="path" presetSubtype="0" accel="50000" decel="50000" fill="hold" nodeType="withEffect">
                                  <p:stCondLst>
                                    <p:cond delay="0"/>
                                  </p:stCondLst>
                                  <p:childTnLst>
                                    <p:animMotion origin="layout" path="M 3.75E-6 3.7037E-7 L 0.03789 0.00023 " pathEditMode="relative" rAng="0" ptsTypes="AA">
                                      <p:cBhvr>
                                        <p:cTn id="26" dur="2000" fill="hold"/>
                                        <p:tgtEl>
                                          <p:spTgt spid="22"/>
                                        </p:tgtEl>
                                        <p:attrNameLst>
                                          <p:attrName>ppt_x</p:attrName>
                                          <p:attrName>ppt_y</p:attrName>
                                        </p:attrNameLst>
                                      </p:cBhvr>
                                      <p:rCtr x="1888" y="0"/>
                                    </p:animMotion>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5" grpId="0"/>
      <p:bldP spid="37" grpId="0" animBg="1"/>
      <p:bldP spid="38" grpId="0"/>
      <p:bldP spid="39" grpId="0" animBg="1"/>
      <p:bldP spid="40"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RCDA MGH 2018 Template" id="{EDF309EF-84D3-1348-B69F-FB3BCAEF6D5D}" vid="{E8ADBC31-0938-DF46-B2BA-A65B80794F3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RCDA MGH 2018 Template</Template>
  <TotalTime>8340</TotalTime>
  <Words>3296</Words>
  <Application>Microsoft Macintosh PowerPoint</Application>
  <PresentationFormat>Widescreen</PresentationFormat>
  <Paragraphs>360</Paragraphs>
  <Slides>40</Slides>
  <Notes>39</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40</vt:i4>
      </vt:variant>
    </vt:vector>
  </HeadingPairs>
  <TitlesOfParts>
    <vt:vector size="48" baseType="lpstr">
      <vt:lpstr>Arial</vt:lpstr>
      <vt:lpstr>Calibri</vt:lpstr>
      <vt:lpstr>Mangal</vt:lpstr>
      <vt:lpstr>Monaco</vt:lpstr>
      <vt:lpstr>Tw Cen MT</vt:lpstr>
      <vt:lpstr>Tw Cen MT Condensed</vt:lpstr>
      <vt:lpstr>Wingdings 3</vt:lpstr>
      <vt:lpstr>Integral</vt:lpstr>
      <vt:lpstr>Reproducible Clinical Data Analysis with R and RStudio</vt:lpstr>
      <vt:lpstr>PowerPoint Presentation</vt:lpstr>
      <vt:lpstr>Patient Data </vt:lpstr>
      <vt:lpstr>When is it OK to look at patient data?</vt:lpstr>
      <vt:lpstr>The Definition of “Healthcare Operations” Explicitly Includes Quality Improvement Activities</vt:lpstr>
      <vt:lpstr>PowerPoint Presentation</vt:lpstr>
      <vt:lpstr>Importing Data</vt:lpstr>
      <vt:lpstr>Why bother?</vt:lpstr>
      <vt:lpstr>PowerPoint Presentation</vt:lpstr>
      <vt:lpstr>PowerPoint Presentation</vt:lpstr>
      <vt:lpstr>PowerPoint Presentation</vt:lpstr>
      <vt:lpstr>PowerPoint Presentation</vt:lpstr>
      <vt:lpstr>Aside: R Syntax Basics</vt:lpstr>
      <vt:lpstr>Aside: R Syntax Basics</vt:lpstr>
      <vt:lpstr>Aside: R Syntax Basics</vt:lpstr>
      <vt:lpstr>Aside: R Syntax Basics</vt:lpstr>
      <vt:lpstr>PowerPoint Presentation</vt:lpstr>
      <vt:lpstr>Aside: Naming Things</vt:lpstr>
      <vt:lpstr>Your Turn #2 </vt:lpstr>
      <vt:lpstr>PowerPoint Presentation</vt:lpstr>
      <vt:lpstr>PowerPoint Presentation</vt:lpstr>
      <vt:lpstr>PowerPoint Presentation</vt:lpstr>
      <vt:lpstr>How to Get Help When You Get Stuck</vt:lpstr>
      <vt:lpstr>Your Turn #3</vt:lpstr>
      <vt:lpstr>PowerPoint Presentation</vt:lpstr>
      <vt:lpstr>The Basic Approach to Getting Un-Stuck</vt:lpstr>
      <vt:lpstr>Scenario 1: Unexpected Result or Error Message</vt:lpstr>
      <vt:lpstr>PowerPoint Presentation</vt:lpstr>
      <vt:lpstr>Scenario 2: You Know What You Want to Do But Don’t Know How to Do it in R</vt:lpstr>
      <vt:lpstr>PowerPoint Presentation</vt:lpstr>
      <vt:lpstr>PowerPoint Presentation</vt:lpstr>
      <vt:lpstr>PowerPoint Presentation</vt:lpstr>
      <vt:lpstr>PowerPoint Presentation</vt:lpstr>
      <vt:lpstr>PowerPoint Presentation</vt:lpstr>
      <vt:lpstr>Databases</vt:lpstr>
      <vt:lpstr>PowerPoint Presentation</vt:lpstr>
      <vt:lpstr>PowerPoint Presentation</vt:lpstr>
      <vt:lpstr>Databases: Best Practices</vt:lpstr>
      <vt:lpstr>Your Turn #4</vt:lpstr>
      <vt:lpstr>PowerPoint Presentation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Reproducible Clinical Data Analysis with R and RStudio</dc:title>
  <dc:creator>Kadauke, Stephan,M.D.</dc:creator>
  <cp:lastModifiedBy>Kadauke, Stephan</cp:lastModifiedBy>
  <cp:revision>280</cp:revision>
  <cp:lastPrinted>2019-07-06T20:31:50Z</cp:lastPrinted>
  <dcterms:created xsi:type="dcterms:W3CDTF">2018-02-12T18:18:21Z</dcterms:created>
  <dcterms:modified xsi:type="dcterms:W3CDTF">2019-07-13T23:46:45Z</dcterms:modified>
</cp:coreProperties>
</file>